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12" r:id="rId2"/>
    <p:sldId id="257" r:id="rId3"/>
    <p:sldId id="259" r:id="rId4"/>
    <p:sldId id="313" r:id="rId5"/>
    <p:sldId id="352" r:id="rId6"/>
    <p:sldId id="318" r:id="rId7"/>
    <p:sldId id="317" r:id="rId8"/>
    <p:sldId id="262" r:id="rId9"/>
    <p:sldId id="355" r:id="rId10"/>
    <p:sldId id="363" r:id="rId11"/>
    <p:sldId id="340" r:id="rId12"/>
    <p:sldId id="361" r:id="rId13"/>
    <p:sldId id="362" r:id="rId14"/>
    <p:sldId id="333" r:id="rId15"/>
    <p:sldId id="338" r:id="rId16"/>
    <p:sldId id="337" r:id="rId17"/>
    <p:sldId id="334" r:id="rId18"/>
    <p:sldId id="336" r:id="rId19"/>
    <p:sldId id="364" r:id="rId20"/>
    <p:sldId id="365" r:id="rId21"/>
    <p:sldId id="324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열정그자체" panose="020B0600000101010101" pitchFamily="50" charset="-127"/>
      <p:regular r:id="rId26"/>
    </p:embeddedFont>
    <p:embeddedFont>
      <p:font typeface="프리젠테이션 4 Regular" pitchFamily="2" charset="-127"/>
      <p:regular r:id="rId27"/>
    </p:embeddedFont>
    <p:embeddedFont>
      <p:font typeface="프리젠테이션 6 SemiBold" pitchFamily="2" charset="-127"/>
      <p:bold r:id="rId28"/>
    </p:embeddedFont>
    <p:embeddedFont>
      <p:font typeface="프리젠테이션 8 ExtraBold" pitchFamily="2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7DF6759-F1EF-4CA2-869A-BCD26B99296B}">
          <p14:sldIdLst>
            <p14:sldId id="312"/>
            <p14:sldId id="257"/>
            <p14:sldId id="259"/>
            <p14:sldId id="313"/>
            <p14:sldId id="352"/>
            <p14:sldId id="318"/>
            <p14:sldId id="317"/>
            <p14:sldId id="262"/>
            <p14:sldId id="355"/>
            <p14:sldId id="363"/>
            <p14:sldId id="340"/>
            <p14:sldId id="361"/>
            <p14:sldId id="362"/>
            <p14:sldId id="333"/>
            <p14:sldId id="338"/>
            <p14:sldId id="337"/>
            <p14:sldId id="334"/>
            <p14:sldId id="336"/>
            <p14:sldId id="364"/>
            <p14:sldId id="365"/>
            <p14:sldId id="324"/>
          </p14:sldIdLst>
        </p14:section>
        <p14:section name="숨기기" id="{4A681FC1-7DFE-4773-98BE-ADB1E8519D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278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2476"/>
    <a:srgbClr val="5E5E5E"/>
    <a:srgbClr val="243242"/>
    <a:srgbClr val="19395C"/>
    <a:srgbClr val="1C0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642" y="108"/>
      </p:cViewPr>
      <p:guideLst>
        <p:guide orient="horz" pos="2160"/>
        <p:guide pos="3840"/>
        <p:guide pos="506"/>
        <p:guide pos="7151"/>
        <p:guide orient="horz" pos="278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1817-FC31-47B9-B132-8A2D12A7378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59192-C9C4-40B5-A95A-14A6368CF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48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59192-C9C4-40B5-A95A-14A6368CFC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8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659192-C9C4-40B5-A95A-14A6368CFC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32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9E871-2707-073B-5585-2181A5820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863745-5C83-FC6E-7E7E-6423E5485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8AAF6-3A0C-8078-BD27-FB562D65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93B6B-B3F0-EA4A-9B98-E132F909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705A6-A1E0-131E-6D55-0455D596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7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0DC05-D8B0-AEBF-1AE5-C3F5FE84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2C8563-6715-86CE-14F1-0AB506D38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0FC48-58D4-92FC-5DD9-A943CA5C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5A374-D281-7ABC-EE50-81BED5B3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CE96E-75EC-1CE4-2A95-3FE0D029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2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FBA385-D078-329A-344F-8DA3700BB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03D21B-F48F-299E-763D-FD4C81F09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4DB05-BF3B-727B-348C-0FBF7624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7E68A-444A-E029-E101-D623F078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CE127-A099-8232-3408-9A5A71E8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6274A-BE99-397B-60C9-02574EC2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3E5CC-B572-3C55-4896-F2260F61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C8E18-8C17-8F78-EAC7-5025017A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54D7C-7E20-4DBF-3395-FD23CEBE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8F43B-5BB2-EF20-A714-8EE4C285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9251D-52DA-D168-9A5B-90FA17B5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C0F399-5097-3C4A-5529-FB32B28AD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C4C86-BA4D-E24D-27F8-671A4692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64A2F-60BF-E087-AE72-ABB738DD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4B819-2BE5-ECF5-16BF-8AB52E04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94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1243F-94EF-60D7-38FB-BB1FB6E0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00751-ACEB-BA14-FE06-B0E925575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4C048-F086-3646-FF4E-CF7416C34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165381-1BE6-A4DD-7426-0025A6630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FB976A-32D9-97E6-8D99-D3691F4F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97BC0B-725F-94E5-3FFB-E7F11E74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35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35004-A3AF-74B4-C3A1-4F0930FD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77F755-EBDE-F9FA-426E-988D77703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8EBB31-0467-33CB-5FB7-EC5B2835C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A8F723-D8D7-5435-D951-60840C8DD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D8B540-10A8-1B9B-4F5A-F76F2E0F6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6A41C3-98A0-0B63-B177-1E531089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B1D94F-9CF2-E4EB-738B-8B139B05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EB6FE1-BC7F-619B-E9D3-68BB31C5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8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308ED-30C1-8FFD-FDB7-B6A6C969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55EF32-6B1D-6BDD-E5F6-245ADEDE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7FA100-EA5D-8060-6ABF-DA216132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CF5A6A-E9B8-8322-7650-DD9D8CFF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45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1314C8-B0F9-01CE-B419-48F995A4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9094E-9139-F1DE-61FA-9C2EE2741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8E6D3-B246-D315-2DF7-2FB09B96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24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C011A-DFE5-A04D-07A6-B9E9D016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069C7B-2628-84C1-6D4B-CF1337A2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E28AA-53B2-265C-6DEC-0FE19F5BE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8BC30-AF28-1570-AC60-ACA3C43D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7C78A4-987C-272F-9F6B-9CCDE8D8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3918ED-0E84-3489-96D6-FAD171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6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3474A-16C6-B84F-7388-555BFD34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1F03B2-ADAB-E5E1-C418-DE80968E3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B06D52-649B-981C-1F1B-FACF6AD30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1CDB7-9806-7813-CCB9-1248D5CE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D122D9-3031-FA89-B222-63E99C25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D06BE5-E303-F60F-1616-3D8A9517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99C33E-4AE9-4EAA-4D77-E50A5C5D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07B679-D1DB-1E6F-0DD7-5BD267DCC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37FA2-15F9-603C-3BEF-47A7767E7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78107-1373-4F6A-B743-2C18047A3765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A8DBF-2ACF-275A-67BC-E9EE9CAD9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8228D-97B2-4AD7-B9E1-19128ADF4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75BDE3-F6A7-45DD-B540-028820EB30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1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hyperlink" Target="https://www.hippopx.com/en/star-stars-trajectory-night-sky-the-night-sky-in-the-evening-night-view-74782" TargetMode="External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star-stars-trajectory-night-sky-the-night-sky-in-the-evening-night-view-747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star-stars-trajectory-night-sky-the-night-sky-in-the-evening-night-view-747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star-stars-trajectory-night-sky-the-night-sky-in-the-evening-night-view-747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star-stars-trajectory-night-sky-the-night-sky-in-the-evening-night-view-747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ppopx.com/en/star-stars-trajectory-night-sky-the-night-sky-in-the-evening-night-view-747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2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github.com/beyond-sw-camp/be03-fin-6team-Alioth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42823C-6BE3-B83C-2C32-A90C8FB8D6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41EC1-C0D7-2B63-5FAC-12C88D3CC5F8}"/>
              </a:ext>
            </a:extLst>
          </p:cNvPr>
          <p:cNvSpPr txBox="1"/>
          <p:nvPr/>
        </p:nvSpPr>
        <p:spPr>
          <a:xfrm>
            <a:off x="828901" y="1233607"/>
            <a:ext cx="39716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Alioth</a:t>
            </a:r>
            <a:endParaRPr lang="en-US" altLang="ko-KR" sz="115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87E43-5BDD-5102-CED3-611692B8A76B}"/>
              </a:ext>
            </a:extLst>
          </p:cNvPr>
          <p:cNvSpPr txBox="1"/>
          <p:nvPr/>
        </p:nvSpPr>
        <p:spPr>
          <a:xfrm>
            <a:off x="839787" y="2737519"/>
            <a:ext cx="340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영업 관리 시스템</a:t>
            </a:r>
            <a:endParaRPr lang="en-US" altLang="ko-KR" sz="54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8BF40-E825-0B0B-821E-11F880617D64}"/>
              </a:ext>
            </a:extLst>
          </p:cNvPr>
          <p:cNvSpPr txBox="1"/>
          <p:nvPr/>
        </p:nvSpPr>
        <p:spPr>
          <a:xfrm>
            <a:off x="8921799" y="4056902"/>
            <a:ext cx="234577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멘토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양재연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팀장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조경남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팀원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박성준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팀원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한희준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팀원 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조    훈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0AE89-1CCA-329B-CF0F-C5F28292415D}"/>
              </a:ext>
            </a:extLst>
          </p:cNvPr>
          <p:cNvSpPr txBox="1"/>
          <p:nvPr/>
        </p:nvSpPr>
        <p:spPr>
          <a:xfrm>
            <a:off x="839786" y="5441896"/>
            <a:ext cx="410232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주제</a:t>
            </a:r>
            <a:r>
              <a:rPr lang="en-US" altLang="ko-KR" sz="20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영업 관리 시스템</a:t>
            </a:r>
            <a:endParaRPr lang="en-US" altLang="ko-KR" sz="200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기간</a:t>
            </a:r>
            <a:r>
              <a:rPr lang="en-US" altLang="ko-KR" sz="20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24-03-14 ~ 24-05-09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044844-29DF-BBB4-55F2-10099BB4C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30729"/>
            <a:ext cx="1257527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9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개발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9233"/>
            <a:ext cx="1257527" cy="9338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CC35AD-4EC0-2B44-01BF-63C12F61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20" y="2170155"/>
            <a:ext cx="11591024" cy="4503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CF1E29-19B1-4329-98DF-8F07FD05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856" y="1956818"/>
            <a:ext cx="4813179" cy="10070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3369A-89F0-33A9-BFAC-C967381E1FE7}"/>
              </a:ext>
            </a:extLst>
          </p:cNvPr>
          <p:cNvSpPr txBox="1"/>
          <p:nvPr/>
        </p:nvSpPr>
        <p:spPr>
          <a:xfrm>
            <a:off x="772102" y="1529142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altLang="ko-KR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2949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740929" y="472221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개발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6522"/>
            <a:ext cx="1257527" cy="933886"/>
          </a:xfrm>
          <a:prstGeom prst="rect">
            <a:avLst/>
          </a:prstGeom>
        </p:spPr>
      </p:pic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5D12DE23-47BE-ED39-8A3D-4333102D78F4}"/>
              </a:ext>
            </a:extLst>
          </p:cNvPr>
          <p:cNvGrpSpPr/>
          <p:nvPr/>
        </p:nvGrpSpPr>
        <p:grpSpPr>
          <a:xfrm>
            <a:off x="4640772" y="2261375"/>
            <a:ext cx="2846373" cy="3609842"/>
            <a:chOff x="4507387" y="2261375"/>
            <a:chExt cx="2846373" cy="3609842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9F3E5C4-414F-0999-BE6F-2811119D71B5}"/>
                </a:ext>
              </a:extLst>
            </p:cNvPr>
            <p:cNvSpPr txBox="1"/>
            <p:nvPr/>
          </p:nvSpPr>
          <p:spPr>
            <a:xfrm>
              <a:off x="5321199" y="2261375"/>
              <a:ext cx="1334879" cy="374571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지점장</a:t>
              </a:r>
              <a:endParaRPr lang="en-US" altLang="ko-KR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315B31E9-7893-C75A-D2E9-D7EFBF3C2292}"/>
                </a:ext>
              </a:extLst>
            </p:cNvPr>
            <p:cNvSpPr/>
            <p:nvPr/>
          </p:nvSpPr>
          <p:spPr>
            <a:xfrm>
              <a:off x="4507387" y="2924301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팀원 고과평가 </a:t>
              </a:r>
              <a:endParaRPr lang="en-US" altLang="ko-KR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및 권한 부여 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7A02F7A4-F629-683F-8AF1-940EEE74FF12}"/>
                </a:ext>
              </a:extLst>
            </p:cNvPr>
            <p:cNvSpPr/>
            <p:nvPr/>
          </p:nvSpPr>
          <p:spPr>
            <a:xfrm>
              <a:off x="4507387" y="4145409"/>
              <a:ext cx="1361209" cy="504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팀원 건의사항 관리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3B15968-7612-ED46-0992-E60FBE6D0ADB}"/>
                </a:ext>
              </a:extLst>
            </p:cNvPr>
            <p:cNvSpPr/>
            <p:nvPr/>
          </p:nvSpPr>
          <p:spPr>
            <a:xfrm>
              <a:off x="5992551" y="3566292"/>
              <a:ext cx="1361209" cy="504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팀원 배정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(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추가</a:t>
              </a:r>
              <a:r>
                <a:rPr lang="en-US" altLang="ko-KR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)</a:t>
              </a:r>
              <a:endPara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D4B23E48-A4B0-580F-8E92-D775A20751EA}"/>
                </a:ext>
              </a:extLst>
            </p:cNvPr>
            <p:cNvSpPr/>
            <p:nvPr/>
          </p:nvSpPr>
          <p:spPr>
            <a:xfrm>
              <a:off x="5992551" y="2924301"/>
              <a:ext cx="1361209" cy="504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 정보 조회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9A83C1E0-D407-3576-6A38-A7698B013895}"/>
                </a:ext>
              </a:extLst>
            </p:cNvPr>
            <p:cNvSpPr/>
            <p:nvPr/>
          </p:nvSpPr>
          <p:spPr>
            <a:xfrm>
              <a:off x="4507387" y="4755963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건의사항 등록</a:t>
              </a: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31857E8-4405-D7B3-6AC3-60F1EBAC36B3}"/>
                </a:ext>
              </a:extLst>
            </p:cNvPr>
            <p:cNvSpPr/>
            <p:nvPr/>
          </p:nvSpPr>
          <p:spPr>
            <a:xfrm>
              <a:off x="4507387" y="3534855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공지사항 관리 </a:t>
              </a: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2C54108C-86B9-C427-7132-3A6FDE0D986E}"/>
                </a:ext>
              </a:extLst>
            </p:cNvPr>
            <p:cNvSpPr/>
            <p:nvPr/>
          </p:nvSpPr>
          <p:spPr>
            <a:xfrm>
              <a:off x="5992551" y="4134660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정보 조회</a:t>
              </a: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E93838D3-FFE1-49D4-A71E-896A721BF808}"/>
                </a:ext>
              </a:extLst>
            </p:cNvPr>
            <p:cNvSpPr/>
            <p:nvPr/>
          </p:nvSpPr>
          <p:spPr>
            <a:xfrm>
              <a:off x="4507387" y="5366518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공지사항 조회</a:t>
              </a: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A178B0EE-DE79-0994-4B72-14B7BE62E42E}"/>
              </a:ext>
            </a:extLst>
          </p:cNvPr>
          <p:cNvGrpSpPr/>
          <p:nvPr/>
        </p:nvGrpSpPr>
        <p:grpSpPr>
          <a:xfrm>
            <a:off x="918476" y="2261375"/>
            <a:ext cx="2821418" cy="3623713"/>
            <a:chOff x="565182" y="2261375"/>
            <a:chExt cx="2821418" cy="36237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B1D397-6395-1CC2-8D76-ED2AB4267AEC}"/>
                </a:ext>
              </a:extLst>
            </p:cNvPr>
            <p:cNvSpPr/>
            <p:nvPr/>
          </p:nvSpPr>
          <p:spPr>
            <a:xfrm>
              <a:off x="2015000" y="2896912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 정보 관리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7008D2-D92A-4A76-AEDD-FAE71447BDA9}"/>
                </a:ext>
              </a:extLst>
            </p:cNvPr>
            <p:cNvSpPr/>
            <p:nvPr/>
          </p:nvSpPr>
          <p:spPr>
            <a:xfrm>
              <a:off x="565184" y="2896912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전사 사원 고과평가 </a:t>
              </a:r>
              <a:endParaRPr lang="en-US" altLang="ko-KR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및 직급 관리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217337-5F9B-67F3-6E99-25EADB0B52D0}"/>
                </a:ext>
              </a:extLst>
            </p:cNvPr>
            <p:cNvSpPr txBox="1"/>
            <p:nvPr/>
          </p:nvSpPr>
          <p:spPr>
            <a:xfrm>
              <a:off x="1360726" y="2261375"/>
              <a:ext cx="1334879" cy="374571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본사</a:t>
              </a:r>
              <a:endParaRPr lang="en-US" altLang="ko-KR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36C6177-9536-8C8A-AF4A-E5B4572A8888}"/>
                </a:ext>
              </a:extLst>
            </p:cNvPr>
            <p:cNvSpPr/>
            <p:nvPr/>
          </p:nvSpPr>
          <p:spPr>
            <a:xfrm>
              <a:off x="2014998" y="4131479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 고과평가</a:t>
              </a:r>
              <a:endParaRPr lang="en-US" altLang="ko-KR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AD749960-F2D9-59EC-1D6E-E8EAE250CDDA}"/>
                </a:ext>
              </a:extLst>
            </p:cNvPr>
            <p:cNvSpPr/>
            <p:nvPr/>
          </p:nvSpPr>
          <p:spPr>
            <a:xfrm>
              <a:off x="2025391" y="3521395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팀장 및 팀원 </a:t>
              </a:r>
              <a:endParaRPr lang="en-US" altLang="ko-KR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배정</a:t>
              </a: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A35AD894-0B42-A989-643F-61D991D704B5}"/>
                </a:ext>
              </a:extLst>
            </p:cNvPr>
            <p:cNvSpPr/>
            <p:nvPr/>
          </p:nvSpPr>
          <p:spPr>
            <a:xfrm>
              <a:off x="565182" y="4134661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전사 사원 </a:t>
              </a:r>
              <a:endParaRPr lang="en-US" altLang="ko-KR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건의사항 관리 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73601A03-3C72-0B61-BF34-30B67AFE10C2}"/>
                </a:ext>
              </a:extLst>
            </p:cNvPr>
            <p:cNvSpPr/>
            <p:nvPr/>
          </p:nvSpPr>
          <p:spPr>
            <a:xfrm>
              <a:off x="565183" y="4757524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건의사항 등록</a:t>
              </a:r>
              <a:endPara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74F16007-2595-8E72-20AA-DDEC2CDBEF19}"/>
                </a:ext>
              </a:extLst>
            </p:cNvPr>
            <p:cNvSpPr/>
            <p:nvPr/>
          </p:nvSpPr>
          <p:spPr>
            <a:xfrm>
              <a:off x="569254" y="3521395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공지사항 관리 </a:t>
              </a: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1126CA96-21D4-BE48-F020-0CC969974AD8}"/>
                </a:ext>
              </a:extLst>
            </p:cNvPr>
            <p:cNvSpPr/>
            <p:nvPr/>
          </p:nvSpPr>
          <p:spPr>
            <a:xfrm>
              <a:off x="2014998" y="4755962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정보 조회</a:t>
              </a: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3584E56-3C8D-F21D-4B65-829490348B84}"/>
                </a:ext>
              </a:extLst>
            </p:cNvPr>
            <p:cNvSpPr/>
            <p:nvPr/>
          </p:nvSpPr>
          <p:spPr>
            <a:xfrm>
              <a:off x="565182" y="5380389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공지사항 조회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6315BDFE-805D-2CE7-CD22-9284524C2BB0}"/>
              </a:ext>
            </a:extLst>
          </p:cNvPr>
          <p:cNvGrpSpPr/>
          <p:nvPr/>
        </p:nvGrpSpPr>
        <p:grpSpPr>
          <a:xfrm>
            <a:off x="8388022" y="2261375"/>
            <a:ext cx="2808211" cy="1681469"/>
            <a:chOff x="8533496" y="2261375"/>
            <a:chExt cx="2808211" cy="1681469"/>
          </a:xfrm>
        </p:grpSpPr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ADD2CD39-DB22-F7D5-F05E-FEA3A6940E26}"/>
                </a:ext>
              </a:extLst>
            </p:cNvPr>
            <p:cNvSpPr/>
            <p:nvPr/>
          </p:nvSpPr>
          <p:spPr>
            <a:xfrm>
              <a:off x="9980498" y="2838165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정보 조회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45EFE9C-2430-B11F-56D5-218CAAE1F86E}"/>
                </a:ext>
              </a:extLst>
            </p:cNvPr>
            <p:cNvSpPr/>
            <p:nvPr/>
          </p:nvSpPr>
          <p:spPr>
            <a:xfrm>
              <a:off x="8533497" y="2845949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건의사항 등록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B4F1E08-737E-D6D8-5AA5-CC58FC287357}"/>
                </a:ext>
              </a:extLst>
            </p:cNvPr>
            <p:cNvSpPr txBox="1"/>
            <p:nvPr/>
          </p:nvSpPr>
          <p:spPr>
            <a:xfrm>
              <a:off x="9271280" y="2261375"/>
              <a:ext cx="1334879" cy="374571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영업 사원</a:t>
              </a:r>
              <a:endParaRPr lang="en-US" altLang="ko-KR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1496452-F84E-ADA0-F631-3E69956FCEB7}"/>
                </a:ext>
              </a:extLst>
            </p:cNvPr>
            <p:cNvSpPr/>
            <p:nvPr/>
          </p:nvSpPr>
          <p:spPr>
            <a:xfrm>
              <a:off x="8533496" y="3438145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공지사항 조회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0EDC83-1943-0E9C-AE3D-90C547DC736A}"/>
              </a:ext>
            </a:extLst>
          </p:cNvPr>
          <p:cNvSpPr txBox="1"/>
          <p:nvPr/>
        </p:nvSpPr>
        <p:spPr>
          <a:xfrm>
            <a:off x="772102" y="1529142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조직 관리 서비스</a:t>
            </a:r>
            <a:endParaRPr lang="en-US" altLang="ko-KR" sz="2400" dirty="0">
              <a:solidFill>
                <a:srgbClr val="532476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77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740929" y="472221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개발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6522"/>
            <a:ext cx="1257527" cy="9338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55D5CF8-6A56-6655-852F-6DAC628A845A}"/>
              </a:ext>
            </a:extLst>
          </p:cNvPr>
          <p:cNvGrpSpPr/>
          <p:nvPr/>
        </p:nvGrpSpPr>
        <p:grpSpPr>
          <a:xfrm>
            <a:off x="1320951" y="2737306"/>
            <a:ext cx="1374375" cy="2433757"/>
            <a:chOff x="1320951" y="2737306"/>
            <a:chExt cx="1374375" cy="24337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7008D2-D92A-4A76-AEDD-FAE71447BDA9}"/>
                </a:ext>
              </a:extLst>
            </p:cNvPr>
            <p:cNvSpPr/>
            <p:nvPr/>
          </p:nvSpPr>
          <p:spPr>
            <a:xfrm>
              <a:off x="1334117" y="3293573"/>
              <a:ext cx="1361209" cy="504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전사 일정 조회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217337-5F9B-67F3-6E99-25EADB0B52D0}"/>
                </a:ext>
              </a:extLst>
            </p:cNvPr>
            <p:cNvSpPr txBox="1"/>
            <p:nvPr/>
          </p:nvSpPr>
          <p:spPr>
            <a:xfrm>
              <a:off x="1350335" y="2737306"/>
              <a:ext cx="1334879" cy="374571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본사</a:t>
              </a:r>
              <a:endParaRPr lang="en-US" altLang="ko-KR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821F2B0C-734C-F02B-7F7C-6073D5432DBE}"/>
                </a:ext>
              </a:extLst>
            </p:cNvPr>
            <p:cNvSpPr/>
            <p:nvPr/>
          </p:nvSpPr>
          <p:spPr>
            <a:xfrm>
              <a:off x="1320951" y="3979968"/>
              <a:ext cx="1361209" cy="504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 일정 조회</a:t>
              </a: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7CE82FBA-29BB-9750-1F32-9299A3E4B5F6}"/>
                </a:ext>
              </a:extLst>
            </p:cNvPr>
            <p:cNvSpPr/>
            <p:nvPr/>
          </p:nvSpPr>
          <p:spPr>
            <a:xfrm>
              <a:off x="1334117" y="4666364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일정 관리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9F3EA1-7D94-6E1F-4121-2128D3CC5125}"/>
              </a:ext>
            </a:extLst>
          </p:cNvPr>
          <p:cNvGrpSpPr/>
          <p:nvPr/>
        </p:nvGrpSpPr>
        <p:grpSpPr>
          <a:xfrm>
            <a:off x="5207455" y="2737306"/>
            <a:ext cx="1361209" cy="1742852"/>
            <a:chOff x="5215564" y="2737306"/>
            <a:chExt cx="1361209" cy="1742852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9F3E5C4-414F-0999-BE6F-2811119D71B5}"/>
                </a:ext>
              </a:extLst>
            </p:cNvPr>
            <p:cNvSpPr txBox="1"/>
            <p:nvPr/>
          </p:nvSpPr>
          <p:spPr>
            <a:xfrm>
              <a:off x="5215564" y="2737306"/>
              <a:ext cx="1334879" cy="374571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지점장</a:t>
              </a:r>
              <a:endParaRPr lang="en-US" altLang="ko-KR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6CABF2-FCFE-E53B-0A20-D16CAC0899A7}"/>
                </a:ext>
              </a:extLst>
            </p:cNvPr>
            <p:cNvSpPr/>
            <p:nvPr/>
          </p:nvSpPr>
          <p:spPr>
            <a:xfrm>
              <a:off x="5215564" y="3291318"/>
              <a:ext cx="1361209" cy="504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팀원 일정 조회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336A0A-CDD4-5596-A293-2564296534D3}"/>
                </a:ext>
              </a:extLst>
            </p:cNvPr>
            <p:cNvSpPr/>
            <p:nvPr/>
          </p:nvSpPr>
          <p:spPr>
            <a:xfrm>
              <a:off x="5215564" y="3975459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일정 관리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E4C42D-1FC7-B883-C3DD-D5D3F6D4F160}"/>
              </a:ext>
            </a:extLst>
          </p:cNvPr>
          <p:cNvGrpSpPr/>
          <p:nvPr/>
        </p:nvGrpSpPr>
        <p:grpSpPr>
          <a:xfrm>
            <a:off x="9080793" y="2737306"/>
            <a:ext cx="1377427" cy="1077335"/>
            <a:chOff x="9080793" y="2737306"/>
            <a:chExt cx="1377427" cy="1077335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B4F1E08-737E-D6D8-5AA5-CC58FC287357}"/>
                </a:ext>
              </a:extLst>
            </p:cNvPr>
            <p:cNvSpPr txBox="1"/>
            <p:nvPr/>
          </p:nvSpPr>
          <p:spPr>
            <a:xfrm>
              <a:off x="9080793" y="2737306"/>
              <a:ext cx="1334879" cy="374571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영업 사원</a:t>
              </a:r>
              <a:endParaRPr lang="en-US" altLang="ko-KR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70C1B4-8717-1BFB-5366-42350A6161C3}"/>
                </a:ext>
              </a:extLst>
            </p:cNvPr>
            <p:cNvSpPr/>
            <p:nvPr/>
          </p:nvSpPr>
          <p:spPr>
            <a:xfrm>
              <a:off x="9097011" y="3309942"/>
              <a:ext cx="1361209" cy="5046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프리젠테이션 4 Regular" charset="-127"/>
                  <a:ea typeface="프리젠테이션 4 Regular" charset="-127"/>
                </a:rPr>
                <a:t>개인 일정 관리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40D8AE-C62D-81F7-7E92-7F4EC486ABA7}"/>
              </a:ext>
            </a:extLst>
          </p:cNvPr>
          <p:cNvSpPr txBox="1"/>
          <p:nvPr/>
        </p:nvSpPr>
        <p:spPr>
          <a:xfrm>
            <a:off x="772102" y="1529142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240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일정 </a:t>
            </a:r>
            <a:r>
              <a:rPr lang="ko-KR" altLang="en-US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관리 서비스</a:t>
            </a:r>
            <a:endParaRPr lang="en-US" altLang="ko-KR" sz="2400" dirty="0">
              <a:solidFill>
                <a:srgbClr val="532476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18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740929" y="472221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개발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6522"/>
            <a:ext cx="1257527" cy="933886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B6CA26C0-37BD-85A5-3871-70F980AD3C39}"/>
              </a:ext>
            </a:extLst>
          </p:cNvPr>
          <p:cNvSpPr txBox="1"/>
          <p:nvPr/>
        </p:nvSpPr>
        <p:spPr>
          <a:xfrm>
            <a:off x="772102" y="1529142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매출 관리 서비스</a:t>
            </a:r>
            <a:endParaRPr lang="en-US" altLang="ko-KR" sz="2400" dirty="0">
              <a:solidFill>
                <a:srgbClr val="532476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B1D397-6395-1CC2-8D76-ED2AB4267AEC}"/>
              </a:ext>
            </a:extLst>
          </p:cNvPr>
          <p:cNvSpPr/>
          <p:nvPr/>
        </p:nvSpPr>
        <p:spPr>
          <a:xfrm>
            <a:off x="2223536" y="3573946"/>
            <a:ext cx="1361209" cy="504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전사 매출 실적 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7008D2-D92A-4A76-AEDD-FAE71447BDA9}"/>
              </a:ext>
            </a:extLst>
          </p:cNvPr>
          <p:cNvSpPr/>
          <p:nvPr/>
        </p:nvSpPr>
        <p:spPr>
          <a:xfrm>
            <a:off x="726244" y="2924301"/>
            <a:ext cx="1361209" cy="504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전사 계약 관리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217337-5F9B-67F3-6E99-25EADB0B52D0}"/>
              </a:ext>
            </a:extLst>
          </p:cNvPr>
          <p:cNvSpPr txBox="1"/>
          <p:nvPr/>
        </p:nvSpPr>
        <p:spPr>
          <a:xfrm>
            <a:off x="1506200" y="2363957"/>
            <a:ext cx="1334879" cy="374571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본사</a:t>
            </a:r>
            <a:endParaRPr lang="en-US" altLang="ko-KR" sz="16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36C6177-9536-8C8A-AF4A-E5B4572A8888}"/>
              </a:ext>
            </a:extLst>
          </p:cNvPr>
          <p:cNvSpPr/>
          <p:nvPr/>
        </p:nvSpPr>
        <p:spPr>
          <a:xfrm>
            <a:off x="2225200" y="2912197"/>
            <a:ext cx="1361209" cy="504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기간 별 전사 </a:t>
            </a:r>
            <a:endParaRPr lang="en-US" altLang="ko-KR" sz="1400" dirty="0">
              <a:solidFill>
                <a:sysClr val="windowText" lastClr="000000"/>
              </a:solidFill>
              <a:latin typeface="프리젠테이션 4 Regular" charset="-127"/>
              <a:ea typeface="프리젠테이션 4 Regular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매출 실적 순위 조회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1FD09D2B-FB9B-A894-3274-3070CADC3868}"/>
              </a:ext>
            </a:extLst>
          </p:cNvPr>
          <p:cNvSpPr/>
          <p:nvPr/>
        </p:nvSpPr>
        <p:spPr>
          <a:xfrm>
            <a:off x="6126227" y="3533864"/>
            <a:ext cx="1361209" cy="504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팀 매출 실적 조회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5657A0A8-DBAF-8A07-DAB8-08D60AADCE1C}"/>
              </a:ext>
            </a:extLst>
          </p:cNvPr>
          <p:cNvSpPr/>
          <p:nvPr/>
        </p:nvSpPr>
        <p:spPr>
          <a:xfrm>
            <a:off x="4645392" y="2901807"/>
            <a:ext cx="1361209" cy="504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팀 계약 관리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9F3E5C4-414F-0999-BE6F-2811119D71B5}"/>
              </a:ext>
            </a:extLst>
          </p:cNvPr>
          <p:cNvSpPr txBox="1"/>
          <p:nvPr/>
        </p:nvSpPr>
        <p:spPr>
          <a:xfrm>
            <a:off x="5362813" y="2363957"/>
            <a:ext cx="1334879" cy="374571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지점장</a:t>
            </a:r>
            <a:endParaRPr lang="en-US" altLang="ko-KR" sz="16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7CD9571-8FC7-5AD9-AF3C-B66D4D37E4F9}"/>
              </a:ext>
            </a:extLst>
          </p:cNvPr>
          <p:cNvSpPr/>
          <p:nvPr/>
        </p:nvSpPr>
        <p:spPr>
          <a:xfrm>
            <a:off x="6136619" y="2905635"/>
            <a:ext cx="1361209" cy="504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기간 별 전사 </a:t>
            </a:r>
            <a:endParaRPr lang="en-US" altLang="ko-KR" sz="1400" dirty="0">
              <a:solidFill>
                <a:sysClr val="windowText" lastClr="000000"/>
              </a:solidFill>
              <a:latin typeface="프리젠테이션 4 Regular" charset="-127"/>
              <a:ea typeface="프리젠테이션 4 Regular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매출 실적 순위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495C6CE-FB72-DC20-6B7E-B0E2370A8DF4}"/>
              </a:ext>
            </a:extLst>
          </p:cNvPr>
          <p:cNvSpPr/>
          <p:nvPr/>
        </p:nvSpPr>
        <p:spPr>
          <a:xfrm>
            <a:off x="4654011" y="3536572"/>
            <a:ext cx="1361209" cy="504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개인 계약 관리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ADD2CD39-DB22-F7D5-F05E-FEA3A6940E26}"/>
              </a:ext>
            </a:extLst>
          </p:cNvPr>
          <p:cNvSpPr/>
          <p:nvPr/>
        </p:nvSpPr>
        <p:spPr>
          <a:xfrm>
            <a:off x="9990888" y="3489313"/>
            <a:ext cx="1361209" cy="504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개인 매출 실적 조회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45EFE9C-2430-B11F-56D5-218CAAE1F86E}"/>
              </a:ext>
            </a:extLst>
          </p:cNvPr>
          <p:cNvSpPr/>
          <p:nvPr/>
        </p:nvSpPr>
        <p:spPr>
          <a:xfrm>
            <a:off x="8543888" y="2887513"/>
            <a:ext cx="1361209" cy="504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개인 계약 관리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AB4F1E08-737E-D6D8-5AA5-CC58FC287357}"/>
              </a:ext>
            </a:extLst>
          </p:cNvPr>
          <p:cNvSpPr txBox="1"/>
          <p:nvPr/>
        </p:nvSpPr>
        <p:spPr>
          <a:xfrm>
            <a:off x="9219426" y="2363957"/>
            <a:ext cx="1334879" cy="374571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영업 사원</a:t>
            </a:r>
            <a:endParaRPr lang="en-US" altLang="ko-KR" sz="16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2F8C381E-F74E-80B3-D047-98277CCAF704}"/>
              </a:ext>
            </a:extLst>
          </p:cNvPr>
          <p:cNvSpPr/>
          <p:nvPr/>
        </p:nvSpPr>
        <p:spPr>
          <a:xfrm>
            <a:off x="10011671" y="2878163"/>
            <a:ext cx="1361209" cy="504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기간 별 전사 </a:t>
            </a:r>
            <a:endParaRPr lang="en-US" altLang="ko-KR" sz="1400" dirty="0">
              <a:solidFill>
                <a:sysClr val="windowText" lastClr="000000"/>
              </a:solidFill>
              <a:latin typeface="프리젠테이션 4 Regular" charset="-127"/>
              <a:ea typeface="프리젠테이션 4 Regular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매출 실적 순위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1D33BAFE-9E98-03D3-67FE-E7BC53D7EBB7}"/>
              </a:ext>
            </a:extLst>
          </p:cNvPr>
          <p:cNvSpPr/>
          <p:nvPr/>
        </p:nvSpPr>
        <p:spPr>
          <a:xfrm>
            <a:off x="6125537" y="4160969"/>
            <a:ext cx="1361209" cy="504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팀 매출 목표 관리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63627DE6-5D71-1E8A-E449-2115FAC6088C}"/>
              </a:ext>
            </a:extLst>
          </p:cNvPr>
          <p:cNvSpPr/>
          <p:nvPr/>
        </p:nvSpPr>
        <p:spPr>
          <a:xfrm>
            <a:off x="2246645" y="4218450"/>
            <a:ext cx="1361209" cy="5046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전사 매출 목표 관리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D749960-F2D9-59EC-1D6E-E8EAE250CDDA}"/>
              </a:ext>
            </a:extLst>
          </p:cNvPr>
          <p:cNvSpPr/>
          <p:nvPr/>
        </p:nvSpPr>
        <p:spPr>
          <a:xfrm>
            <a:off x="2231843" y="4837553"/>
            <a:ext cx="1361209" cy="504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팀 매출 실적 조회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821F2B0C-734C-F02B-7F7C-6073D5432DBE}"/>
              </a:ext>
            </a:extLst>
          </p:cNvPr>
          <p:cNvSpPr/>
          <p:nvPr/>
        </p:nvSpPr>
        <p:spPr>
          <a:xfrm>
            <a:off x="740929" y="3564084"/>
            <a:ext cx="1361209" cy="504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팀 계약 관리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3C452A55-B13C-9443-CF5A-9D1C7B3EF1BD}"/>
              </a:ext>
            </a:extLst>
          </p:cNvPr>
          <p:cNvSpPr/>
          <p:nvPr/>
        </p:nvSpPr>
        <p:spPr>
          <a:xfrm>
            <a:off x="2252625" y="6081856"/>
            <a:ext cx="1361209" cy="504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개인 매출 실적 조회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05C14B4-A5D6-976A-73D3-BD38B83E30E4}"/>
              </a:ext>
            </a:extLst>
          </p:cNvPr>
          <p:cNvSpPr/>
          <p:nvPr/>
        </p:nvSpPr>
        <p:spPr>
          <a:xfrm>
            <a:off x="2242234" y="5454990"/>
            <a:ext cx="1361209" cy="504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팀 매출 목표 관리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7CE82FBA-29BB-9750-1F32-9299A3E4B5F6}"/>
              </a:ext>
            </a:extLst>
          </p:cNvPr>
          <p:cNvSpPr/>
          <p:nvPr/>
        </p:nvSpPr>
        <p:spPr>
          <a:xfrm>
            <a:off x="740929" y="4240392"/>
            <a:ext cx="1361209" cy="504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개인 계약 관리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BCA4E61-8C96-9B34-8AD4-8CECDE6108CB}"/>
              </a:ext>
            </a:extLst>
          </p:cNvPr>
          <p:cNvSpPr/>
          <p:nvPr/>
        </p:nvSpPr>
        <p:spPr>
          <a:xfrm>
            <a:off x="6135928" y="4771935"/>
            <a:ext cx="1361209" cy="5046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프리젠테이션 4 Regular" charset="-127"/>
                <a:ea typeface="프리젠테이션 4 Regular" charset="-127"/>
              </a:rPr>
              <a:t>개인 매출 실적 조회</a:t>
            </a:r>
          </a:p>
        </p:txBody>
      </p:sp>
    </p:spTree>
    <p:extLst>
      <p:ext uri="{BB962C8B-B14F-4D97-AF65-F5344CB8AC3E}">
        <p14:creationId xmlns:p14="http://schemas.microsoft.com/office/powerpoint/2010/main" val="215696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-16774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배포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6D55C-A92B-3971-31C0-2D9051803574}"/>
              </a:ext>
            </a:extLst>
          </p:cNvPr>
          <p:cNvSpPr txBox="1"/>
          <p:nvPr/>
        </p:nvSpPr>
        <p:spPr>
          <a:xfrm>
            <a:off x="803275" y="1974484"/>
            <a:ext cx="6515819" cy="59598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28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</a:t>
            </a:r>
            <a:r>
              <a:rPr lang="en-US" altLang="ko-KR" sz="28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ko-KR" altLang="en-US" sz="28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계획 및 구성 요소</a:t>
            </a:r>
            <a:endParaRPr lang="en-US" altLang="ko-KR" sz="2800" dirty="0">
              <a:solidFill>
                <a:srgbClr val="532476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D47B8-7280-9CB7-BD68-5985EDB7A222}"/>
              </a:ext>
            </a:extLst>
          </p:cNvPr>
          <p:cNvSpPr txBox="1"/>
          <p:nvPr/>
        </p:nvSpPr>
        <p:spPr>
          <a:xfrm>
            <a:off x="936170" y="2543392"/>
            <a:ext cx="322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>
                <a:latin typeface="프리젠테이션 4 Regular" pitchFamily="2" charset="-127"/>
                <a:ea typeface="프리젠테이션 4 Regular" pitchFamily="2" charset="-127"/>
              </a:rPr>
              <a:t>개의 서버와 </a:t>
            </a:r>
            <a:r>
              <a:rPr lang="en-US" altLang="ko-KR">
                <a:latin typeface="프리젠테이션 4 Regular" pitchFamily="2" charset="-127"/>
                <a:ea typeface="프리젠테이션 4 Regular" pitchFamily="2" charset="-127"/>
              </a:rPr>
              <a:t>RDB, Redis</a:t>
            </a:r>
            <a:endParaRPr lang="en-US" altLang="ko-KR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1DBE24-8484-CA7E-2F76-43D71F0E0DF5}"/>
              </a:ext>
            </a:extLst>
          </p:cNvPr>
          <p:cNvGrpSpPr/>
          <p:nvPr/>
        </p:nvGrpSpPr>
        <p:grpSpPr>
          <a:xfrm>
            <a:off x="1214518" y="2243040"/>
            <a:ext cx="9800537" cy="3952363"/>
            <a:chOff x="1279834" y="2493415"/>
            <a:chExt cx="9800537" cy="3952363"/>
          </a:xfrm>
        </p:grpSpPr>
        <p:pic>
          <p:nvPicPr>
            <p:cNvPr id="7" name="그래픽 6" descr="모니터 윤곽선">
              <a:extLst>
                <a:ext uri="{FF2B5EF4-FFF2-40B4-BE49-F238E27FC236}">
                  <a16:creationId xmlns:a16="http://schemas.microsoft.com/office/drawing/2014/main" id="{4076B235-332A-ED56-BEDB-E2670619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31924" y="3676504"/>
              <a:ext cx="914400" cy="834570"/>
            </a:xfrm>
            <a:prstGeom prst="rect">
              <a:avLst/>
            </a:prstGeom>
          </p:spPr>
        </p:pic>
        <p:pic>
          <p:nvPicPr>
            <p:cNvPr id="9" name="그래픽 8" descr="사용자 윤곽선">
              <a:extLst>
                <a:ext uri="{FF2B5EF4-FFF2-40B4-BE49-F238E27FC236}">
                  <a16:creationId xmlns:a16="http://schemas.microsoft.com/office/drawing/2014/main" id="{7873D025-7213-D41C-1A43-3E3DC30C5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52159" y="3625709"/>
              <a:ext cx="914400" cy="8345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2B7FE4-8B26-8D86-902F-4F72BACC7217}"/>
                </a:ext>
              </a:extLst>
            </p:cNvPr>
            <p:cNvSpPr txBox="1"/>
            <p:nvPr/>
          </p:nvSpPr>
          <p:spPr>
            <a:xfrm>
              <a:off x="1279834" y="4561230"/>
              <a:ext cx="2197064" cy="340519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클라이언트</a:t>
              </a:r>
              <a:endPara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BADBA3A-CD6D-D6C1-F46C-28249F79244A}"/>
                </a:ext>
              </a:extLst>
            </p:cNvPr>
            <p:cNvGrpSpPr/>
            <p:nvPr/>
          </p:nvGrpSpPr>
          <p:grpSpPr>
            <a:xfrm>
              <a:off x="3743064" y="2493415"/>
              <a:ext cx="7337307" cy="3952363"/>
              <a:chOff x="3743064" y="2493415"/>
              <a:chExt cx="7337307" cy="3952363"/>
            </a:xfrm>
          </p:grpSpPr>
          <p:pic>
            <p:nvPicPr>
              <p:cNvPr id="12" name="그래픽 11" descr="서버 윤곽선">
                <a:extLst>
                  <a:ext uri="{FF2B5EF4-FFF2-40B4-BE49-F238E27FC236}">
                    <a16:creationId xmlns:a16="http://schemas.microsoft.com/office/drawing/2014/main" id="{E403D6F1-4E01-5542-63EC-0E72AA01C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410038" y="5313178"/>
                <a:ext cx="914400" cy="834570"/>
              </a:xfrm>
              <a:prstGeom prst="rect">
                <a:avLst/>
              </a:prstGeom>
            </p:spPr>
          </p:pic>
          <p:pic>
            <p:nvPicPr>
              <p:cNvPr id="14" name="그래픽 13" descr="서버 윤곽선">
                <a:extLst>
                  <a:ext uri="{FF2B5EF4-FFF2-40B4-BE49-F238E27FC236}">
                    <a16:creationId xmlns:a16="http://schemas.microsoft.com/office/drawing/2014/main" id="{0C672401-BC31-17BD-9DF9-68B98D69D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400802" y="2995823"/>
                <a:ext cx="914400" cy="834570"/>
              </a:xfrm>
              <a:prstGeom prst="rect">
                <a:avLst/>
              </a:prstGeom>
            </p:spPr>
          </p:pic>
          <p:sp>
            <p:nvSpPr>
              <p:cNvPr id="20" name="화살표: 왼쪽/오른쪽 19">
                <a:extLst>
                  <a:ext uri="{FF2B5EF4-FFF2-40B4-BE49-F238E27FC236}">
                    <a16:creationId xmlns:a16="http://schemas.microsoft.com/office/drawing/2014/main" id="{8FB1058C-45E5-125B-CAA8-8160F18F35C3}"/>
                  </a:ext>
                </a:extLst>
              </p:cNvPr>
              <p:cNvSpPr/>
              <p:nvPr/>
            </p:nvSpPr>
            <p:spPr>
              <a:xfrm>
                <a:off x="3743064" y="4019238"/>
                <a:ext cx="1413161" cy="337088"/>
              </a:xfrm>
              <a:prstGeom prst="leftRightArrow">
                <a:avLst/>
              </a:prstGeom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rgbClr val="53247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E93CEFD-3DB3-15B6-0ECA-C2DA8CE8FC04}"/>
                  </a:ext>
                </a:extLst>
              </p:cNvPr>
              <p:cNvSpPr/>
              <p:nvPr/>
            </p:nvSpPr>
            <p:spPr>
              <a:xfrm>
                <a:off x="5552408" y="2676682"/>
                <a:ext cx="5527963" cy="3769096"/>
              </a:xfrm>
              <a:prstGeom prst="roundRect">
                <a:avLst/>
              </a:prstGeom>
              <a:noFill/>
              <a:ln w="28575">
                <a:solidFill>
                  <a:srgbClr val="53247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래픽 22" descr="데이터베이스 단색으로 채워진">
                <a:extLst>
                  <a:ext uri="{FF2B5EF4-FFF2-40B4-BE49-F238E27FC236}">
                    <a16:creationId xmlns:a16="http://schemas.microsoft.com/office/drawing/2014/main" id="{DDA05D38-C007-B061-3284-F127D8904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205061" y="2957436"/>
                <a:ext cx="914400" cy="834570"/>
              </a:xfrm>
              <a:prstGeom prst="rect">
                <a:avLst/>
              </a:prstGeom>
            </p:spPr>
          </p:pic>
          <p:pic>
            <p:nvPicPr>
              <p:cNvPr id="24" name="그래픽 23" descr="데이터베이스 윤곽선">
                <a:extLst>
                  <a:ext uri="{FF2B5EF4-FFF2-40B4-BE49-F238E27FC236}">
                    <a16:creationId xmlns:a16="http://schemas.microsoft.com/office/drawing/2014/main" id="{8CDF392B-D123-AEB1-73E7-692FC7075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205061" y="5266204"/>
                <a:ext cx="914400" cy="83457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E2D426-2BE2-1F56-D4E5-80A39488E452}"/>
                  </a:ext>
                </a:extLst>
              </p:cNvPr>
              <p:cNvSpPr txBox="1"/>
              <p:nvPr/>
            </p:nvSpPr>
            <p:spPr>
              <a:xfrm>
                <a:off x="6202849" y="4914425"/>
                <a:ext cx="1328778" cy="340519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통계 서비스 서버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1DDA92-C16C-7F63-BB08-2235F79F8889}"/>
                  </a:ext>
                </a:extLst>
              </p:cNvPr>
              <p:cNvSpPr txBox="1"/>
              <p:nvPr/>
            </p:nvSpPr>
            <p:spPr>
              <a:xfrm>
                <a:off x="6202849" y="3850876"/>
                <a:ext cx="1328778" cy="340519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기본 서비스 서버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E93AF7-EDC0-02E7-6802-C5D827A508F6}"/>
                  </a:ext>
                </a:extLst>
              </p:cNvPr>
              <p:cNvSpPr txBox="1"/>
              <p:nvPr/>
            </p:nvSpPr>
            <p:spPr>
              <a:xfrm>
                <a:off x="7652000" y="2493415"/>
                <a:ext cx="1328778" cy="340519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서버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792559-F775-CD3E-4909-10F26B7AE56C}"/>
                  </a:ext>
                </a:extLst>
              </p:cNvPr>
              <p:cNvSpPr txBox="1"/>
              <p:nvPr/>
            </p:nvSpPr>
            <p:spPr>
              <a:xfrm>
                <a:off x="9001693" y="4914425"/>
                <a:ext cx="1328778" cy="340519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Redis</a:t>
                </a:r>
                <a:endPara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39EA4A-5BF4-C0E3-19B2-EEAB506519A1}"/>
                  </a:ext>
                </a:extLst>
              </p:cNvPr>
              <p:cNvSpPr txBox="1"/>
              <p:nvPr/>
            </p:nvSpPr>
            <p:spPr>
              <a:xfrm>
                <a:off x="9001693" y="3850876"/>
                <a:ext cx="1328778" cy="340519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RDB</a:t>
                </a:r>
                <a:endParaRPr lang="ko-KR" altLang="en-US" sz="140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9F9B9916-F726-C24D-A646-2DFE7E8A2FDD}"/>
                  </a:ext>
                </a:extLst>
              </p:cNvPr>
              <p:cNvCxnSpPr>
                <a:stCxn id="32" idx="3"/>
                <a:endCxn id="34" idx="1"/>
              </p:cNvCxnSpPr>
              <p:nvPr/>
            </p:nvCxnSpPr>
            <p:spPr>
              <a:xfrm>
                <a:off x="7531627" y="4021136"/>
                <a:ext cx="1470066" cy="10635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E8035329-A84C-E8B2-C901-EA0B97B01F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6760" y="4021135"/>
                <a:ext cx="1470066" cy="10635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224D2B2-5B57-691B-C6AB-15D376FCD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1627" y="3374717"/>
                <a:ext cx="144915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 descr="AWS Cloud Resource | EKS">
            <a:extLst>
              <a:ext uri="{FF2B5EF4-FFF2-40B4-BE49-F238E27FC236}">
                <a16:creationId xmlns:a16="http://schemas.microsoft.com/office/drawing/2014/main" id="{7EF4E0DD-CA6F-BB36-AD61-7FD2D1A3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09" y="5094515"/>
            <a:ext cx="834570" cy="8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oudfront Logo PNG Vectors Free Download">
            <a:extLst>
              <a:ext uri="{FF2B5EF4-FFF2-40B4-BE49-F238E27FC236}">
                <a16:creationId xmlns:a16="http://schemas.microsoft.com/office/drawing/2014/main" id="{C4C7A70E-8E72-A829-D22C-5BEAF2BB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97" y="5067312"/>
            <a:ext cx="834570" cy="8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21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-16774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배포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3529C22-99EC-1F96-AAD5-5F02994FE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57" y="1912251"/>
            <a:ext cx="8706485" cy="46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0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-16774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배포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3D93EC-1999-2734-5A72-9AE1E2AAB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0" y="1780260"/>
            <a:ext cx="10981372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1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-16774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배포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7FF1F1-033A-1D30-64F3-605EB9079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7" y="1877527"/>
            <a:ext cx="7325733" cy="47270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F52DD2-87F8-936A-1DA0-DE39F69CB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989211"/>
            <a:ext cx="4370467" cy="296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5065077" y="2921168"/>
            <a:ext cx="206184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시연 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0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-16774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후기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934F7-168C-EE19-5DF3-013FAD6CC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242149" y="2502809"/>
            <a:ext cx="4336387" cy="3220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855CE-286B-C3D1-C57D-9AF3D5B1F076}"/>
              </a:ext>
            </a:extLst>
          </p:cNvPr>
          <p:cNvSpPr txBox="1"/>
          <p:nvPr/>
        </p:nvSpPr>
        <p:spPr>
          <a:xfrm>
            <a:off x="4578536" y="2502809"/>
            <a:ext cx="132877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프로젝트 완성도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893CC-F5E4-C8D8-57C3-293CA9C3FEA7}"/>
              </a:ext>
            </a:extLst>
          </p:cNvPr>
          <p:cNvSpPr txBox="1"/>
          <p:nvPr/>
        </p:nvSpPr>
        <p:spPr>
          <a:xfrm>
            <a:off x="4578536" y="3514790"/>
            <a:ext cx="132877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팀 장점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단점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558D6-BC7D-5D43-17D3-BFB12B17A481}"/>
              </a:ext>
            </a:extLst>
          </p:cNvPr>
          <p:cNvSpPr txBox="1"/>
          <p:nvPr/>
        </p:nvSpPr>
        <p:spPr>
          <a:xfrm>
            <a:off x="4578536" y="5147787"/>
            <a:ext cx="132877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개선점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보안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BE78C-2293-9687-13A1-BD841E713ECF}"/>
              </a:ext>
            </a:extLst>
          </p:cNvPr>
          <p:cNvSpPr txBox="1"/>
          <p:nvPr/>
        </p:nvSpPr>
        <p:spPr>
          <a:xfrm>
            <a:off x="6197600" y="2502809"/>
            <a:ext cx="177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7.5 / 10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B4B51-D8DF-3FE1-5E69-CCA37D9F57DF}"/>
              </a:ext>
            </a:extLst>
          </p:cNvPr>
          <p:cNvSpPr txBox="1"/>
          <p:nvPr/>
        </p:nvSpPr>
        <p:spPr>
          <a:xfrm>
            <a:off x="6197599" y="3583053"/>
            <a:ext cx="56395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팀원들 대부분 다른 업종에서 근무하시다가 개발자로 변경해서 그런지 프로젝트를 바라보는 관점이 다양해서 좋았습니다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모두 스스로의 실력을 어느 정도인지 정확히 알고 있지</a:t>
            </a:r>
            <a:r>
              <a:rPr lang="en-US" altLang="ko-KR" sz="1100" dirty="0"/>
              <a:t> </a:t>
            </a:r>
            <a:r>
              <a:rPr lang="ko-KR" altLang="en-US" sz="1100" dirty="0"/>
              <a:t>않아서 개발 일정에 문제가 있었고 </a:t>
            </a:r>
            <a:r>
              <a:rPr lang="en-US" altLang="ko-KR" sz="1100" dirty="0"/>
              <a:t>WBS </a:t>
            </a:r>
            <a:r>
              <a:rPr lang="ko-KR" altLang="en-US" sz="1100" dirty="0"/>
              <a:t>일정을 따라가지 벅찼습니다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잠을 포기하는 등</a:t>
            </a:r>
            <a:r>
              <a:rPr lang="en-US" altLang="ko-KR" sz="1100" dirty="0"/>
              <a:t>,</a:t>
            </a:r>
            <a:r>
              <a:rPr lang="ko-KR" altLang="en-US" sz="1100" dirty="0"/>
              <a:t> 모두 포기하지 않고 끝까지 마무리 지었습니다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3A774F-E684-2829-7138-61B9A20317B0}"/>
              </a:ext>
            </a:extLst>
          </p:cNvPr>
          <p:cNvCxnSpPr>
            <a:cxnSpLocks/>
          </p:cNvCxnSpPr>
          <p:nvPr/>
        </p:nvCxnSpPr>
        <p:spPr>
          <a:xfrm>
            <a:off x="4578536" y="4925529"/>
            <a:ext cx="7258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0CDFA06-9C95-73E4-467F-115E589EFA23}"/>
              </a:ext>
            </a:extLst>
          </p:cNvPr>
          <p:cNvCxnSpPr>
            <a:cxnSpLocks/>
          </p:cNvCxnSpPr>
          <p:nvPr/>
        </p:nvCxnSpPr>
        <p:spPr>
          <a:xfrm>
            <a:off x="4578536" y="3268386"/>
            <a:ext cx="7258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9ADAE6-5E4B-7E4F-65B4-1171BDA9F35D}"/>
              </a:ext>
            </a:extLst>
          </p:cNvPr>
          <p:cNvSpPr txBox="1"/>
          <p:nvPr/>
        </p:nvSpPr>
        <p:spPr>
          <a:xfrm>
            <a:off x="6197599" y="5229156"/>
            <a:ext cx="56395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도메인에 대해 이해하는데 상당히 많은 시간을 소비했는데</a:t>
            </a:r>
            <a:r>
              <a:rPr lang="en-US" altLang="ko-KR" sz="1100" dirty="0"/>
              <a:t>, </a:t>
            </a:r>
            <a:r>
              <a:rPr lang="ko-KR" altLang="en-US" sz="1100" dirty="0"/>
              <a:t>그래서 그런지</a:t>
            </a:r>
            <a:endParaRPr lang="en-US" altLang="ko-KR" sz="1100" dirty="0"/>
          </a:p>
          <a:p>
            <a:r>
              <a:rPr lang="ko-KR" altLang="en-US" sz="1100" dirty="0"/>
              <a:t>메인 서비스의 기능 상세화가 덜 되었다고 생각되고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특히 보험서비스 영업관리의 정체성을 보안해야 한다고 생각합니다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612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2165F6D-F6C8-A359-62C2-3AE3541F1D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2476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328D4-8011-5D61-C7DC-E84CF2CB1969}"/>
              </a:ext>
            </a:extLst>
          </p:cNvPr>
          <p:cNvSpPr txBox="1"/>
          <p:nvPr/>
        </p:nvSpPr>
        <p:spPr>
          <a:xfrm>
            <a:off x="8782661" y="2844010"/>
            <a:ext cx="1644445" cy="295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팀원 소개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기획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개발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배포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시연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Q</a:t>
            </a:r>
            <a:r>
              <a:rPr lang="en-US" altLang="ko-KR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&amp;A</a:t>
            </a:r>
            <a:endParaRPr lang="en-US" altLang="ko-KR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835A4-E17B-C529-9DFB-C012A08122CF}"/>
              </a:ext>
            </a:extLst>
          </p:cNvPr>
          <p:cNvSpPr txBox="1"/>
          <p:nvPr/>
        </p:nvSpPr>
        <p:spPr>
          <a:xfrm>
            <a:off x="7017956" y="1646481"/>
            <a:ext cx="3405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목차</a:t>
            </a:r>
            <a:endParaRPr lang="en-US" altLang="ko-KR" sz="6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31AB80-82C3-10CF-C112-339FE6B4C07B}"/>
              </a:ext>
            </a:extLst>
          </p:cNvPr>
          <p:cNvCxnSpPr/>
          <p:nvPr/>
        </p:nvCxnSpPr>
        <p:spPr>
          <a:xfrm>
            <a:off x="1386348" y="2676892"/>
            <a:ext cx="89227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579A45-4B5C-920D-C23F-66EE63A276B8}"/>
              </a:ext>
            </a:extLst>
          </p:cNvPr>
          <p:cNvSpPr txBox="1"/>
          <p:nvPr/>
        </p:nvSpPr>
        <p:spPr>
          <a:xfrm>
            <a:off x="1292603" y="1641143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Alioth</a:t>
            </a:r>
            <a:endParaRPr lang="en-US" altLang="ko-KR" sz="60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47582-9609-1025-CFA4-2EB284980099}"/>
              </a:ext>
            </a:extLst>
          </p:cNvPr>
          <p:cNvSpPr txBox="1"/>
          <p:nvPr/>
        </p:nvSpPr>
        <p:spPr>
          <a:xfrm>
            <a:off x="1292603" y="2844010"/>
            <a:ext cx="340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영업 관리 시스템</a:t>
            </a:r>
            <a:endParaRPr lang="en-US" altLang="ko-KR" sz="28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0E56F-035F-06F4-A717-5F26A0C89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30729"/>
            <a:ext cx="1257527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-16774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후기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934F7-168C-EE19-5DF3-013FAD6CC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242149" y="2502809"/>
            <a:ext cx="4336387" cy="322036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A68E37-D105-45F1-3FE7-EFE32675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76034"/>
              </p:ext>
            </p:extLst>
          </p:nvPr>
        </p:nvGraphicFramePr>
        <p:xfrm>
          <a:off x="4578536" y="3125443"/>
          <a:ext cx="6782191" cy="2587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2882">
                  <a:extLst>
                    <a:ext uri="{9D8B030D-6E8A-4147-A177-3AD203B41FA5}">
                      <a16:colId xmlns:a16="http://schemas.microsoft.com/office/drawing/2014/main" val="3838733619"/>
                    </a:ext>
                  </a:extLst>
                </a:gridCol>
                <a:gridCol w="5209309">
                  <a:extLst>
                    <a:ext uri="{9D8B030D-6E8A-4147-A177-3AD203B41FA5}">
                      <a16:colId xmlns:a16="http://schemas.microsoft.com/office/drawing/2014/main" val="288748624"/>
                    </a:ext>
                  </a:extLst>
                </a:gridCol>
              </a:tblGrid>
              <a:tr h="61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조경남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스스로 공부해온 웹 개발에 솔직히 잘 하고 있는지 확신하기가 어려웠습니다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이번기회에 여러 사람들과 함께 프로젝트를 진행하면서 스스로 틀리지 않았다는 걸 확인할 수 있었습니다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.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900271"/>
                  </a:ext>
                </a:extLst>
              </a:tr>
              <a:tr h="61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박성준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2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달이라는 시간동안 기획부터 배포까지 모든 과정을 다 해보면서 과정마다 필요한 게 무엇인지 알아가는 좋은 경험이었던 것 같습니다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.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745978"/>
                  </a:ext>
                </a:extLst>
              </a:tr>
              <a:tr h="61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한희준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끝까지 서로 도와서 프로젝트를 잘 마무리 하려고 노력한 모습이 좋았습니다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.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896718"/>
                  </a:ext>
                </a:extLst>
              </a:tr>
              <a:tr h="61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프리젠테이션 4 Regular" pitchFamily="2" charset="-127"/>
                          <a:ea typeface="프리젠테이션 4 Regular" pitchFamily="2" charset="-127"/>
                        </a:rPr>
                        <a:t>조훈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커뮤니케이션의 중요성과 공유의 중요성을 알게 되었으며 전반적으로 처음보다 더 성장할 수 있는 계기가 되었습니다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.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9069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85B55A-88FA-12BA-D9AA-1BB80A4FEC25}"/>
              </a:ext>
            </a:extLst>
          </p:cNvPr>
          <p:cNvSpPr txBox="1"/>
          <p:nvPr/>
        </p:nvSpPr>
        <p:spPr>
          <a:xfrm>
            <a:off x="4578536" y="2502809"/>
            <a:ext cx="132877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느낀점</a:t>
            </a:r>
            <a:endParaRPr lang="ko-KR" altLang="en-US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24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F42823C-6BE3-B83C-2C32-A90C8FB8D6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00D79-6C09-9247-D756-1AB88F0E2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66173"/>
            <a:ext cx="1257527" cy="933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0AE89-1CCA-329B-CF0F-C5F28292415D}"/>
              </a:ext>
            </a:extLst>
          </p:cNvPr>
          <p:cNvSpPr txBox="1"/>
          <p:nvPr/>
        </p:nvSpPr>
        <p:spPr>
          <a:xfrm>
            <a:off x="4044835" y="3795447"/>
            <a:ext cx="4102327" cy="742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경청해주셔서 감사합니다</a:t>
            </a:r>
            <a:r>
              <a:rPr lang="en-US" altLang="ko-KR" sz="32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altLang="ko-KR" sz="32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C4C4A-510B-9DAC-8049-BEE0CB0FD567}"/>
              </a:ext>
            </a:extLst>
          </p:cNvPr>
          <p:cNvSpPr txBox="1"/>
          <p:nvPr/>
        </p:nvSpPr>
        <p:spPr>
          <a:xfrm>
            <a:off x="4110150" y="2304591"/>
            <a:ext cx="39716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>
                <a:solidFill>
                  <a:schemeClr val="bg1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Q&amp;A</a:t>
            </a:r>
            <a:endParaRPr lang="en-US" altLang="ko-KR" sz="11500" dirty="0">
              <a:solidFill>
                <a:schemeClr val="bg1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33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5BF816-9E1A-0202-A6C2-8D283BF3A293}"/>
              </a:ext>
            </a:extLst>
          </p:cNvPr>
          <p:cNvGrpSpPr/>
          <p:nvPr/>
        </p:nvGrpSpPr>
        <p:grpSpPr>
          <a:xfrm>
            <a:off x="4294943" y="1270835"/>
            <a:ext cx="5799744" cy="972048"/>
            <a:chOff x="1603079" y="4964801"/>
            <a:chExt cx="13166206" cy="3034743"/>
          </a:xfrm>
        </p:grpSpPr>
        <p:sp>
          <p:nvSpPr>
            <p:cNvPr id="6" name="Arrow: Chevron 80">
              <a:extLst>
                <a:ext uri="{FF2B5EF4-FFF2-40B4-BE49-F238E27FC236}">
                  <a16:creationId xmlns:a16="http://schemas.microsoft.com/office/drawing/2014/main" id="{3E0290B3-F997-EF01-E1FD-52AA52458972}"/>
                </a:ext>
              </a:extLst>
            </p:cNvPr>
            <p:cNvSpPr/>
            <p:nvPr/>
          </p:nvSpPr>
          <p:spPr>
            <a:xfrm>
              <a:off x="1603079" y="4964801"/>
              <a:ext cx="4649439" cy="3034743"/>
            </a:xfrm>
            <a:prstGeom prst="chevron">
              <a:avLst>
                <a:gd name="adj" fmla="val 33494"/>
              </a:avLst>
            </a:prstGeom>
            <a:solidFill>
              <a:srgbClr val="532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marL="0" marR="0" lv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ID" altLang="ko-KR" sz="7100" b="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Calibri"/>
                <a:ea typeface="굴림"/>
                <a:cs typeface="+mn-cs"/>
              </a:endParaRPr>
            </a:p>
          </p:txBody>
        </p:sp>
        <p:sp>
          <p:nvSpPr>
            <p:cNvPr id="7" name="Arrow: Chevron 81">
              <a:extLst>
                <a:ext uri="{FF2B5EF4-FFF2-40B4-BE49-F238E27FC236}">
                  <a16:creationId xmlns:a16="http://schemas.microsoft.com/office/drawing/2014/main" id="{D1651486-2F44-A975-AF7B-1FB2A9B2CA7B}"/>
                </a:ext>
              </a:extLst>
            </p:cNvPr>
            <p:cNvSpPr/>
            <p:nvPr/>
          </p:nvSpPr>
          <p:spPr>
            <a:xfrm>
              <a:off x="5737762" y="4964801"/>
              <a:ext cx="4758444" cy="3034743"/>
            </a:xfrm>
            <a:prstGeom prst="chevron">
              <a:avLst>
                <a:gd name="adj" fmla="val 33494"/>
              </a:avLst>
            </a:prstGeom>
            <a:solidFill>
              <a:srgbClr val="532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 defTabSz="457200" latinLnBrk="0">
                <a:spcBef>
                  <a:spcPct val="0"/>
                </a:spcBef>
                <a:spcAft>
                  <a:spcPct val="0"/>
                </a:spcAft>
              </a:pPr>
              <a:endParaRPr lang="en-ID" altLang="ko-KR" sz="1600">
                <a:ea typeface="굴림"/>
              </a:endParaRPr>
            </a:p>
          </p:txBody>
        </p:sp>
        <p:sp>
          <p:nvSpPr>
            <p:cNvPr id="8" name="Arrow: Chevron 86">
              <a:extLst>
                <a:ext uri="{FF2B5EF4-FFF2-40B4-BE49-F238E27FC236}">
                  <a16:creationId xmlns:a16="http://schemas.microsoft.com/office/drawing/2014/main" id="{ABDF2665-3829-34C3-EFF8-B21320586372}"/>
                </a:ext>
              </a:extLst>
            </p:cNvPr>
            <p:cNvSpPr/>
            <p:nvPr/>
          </p:nvSpPr>
          <p:spPr>
            <a:xfrm>
              <a:off x="10010842" y="4964801"/>
              <a:ext cx="4758443" cy="3034743"/>
            </a:xfrm>
            <a:prstGeom prst="chevron">
              <a:avLst>
                <a:gd name="adj" fmla="val 33494"/>
              </a:avLst>
            </a:prstGeom>
            <a:solidFill>
              <a:srgbClr val="532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 defTabSz="457200" latinLnBrk="0">
                <a:spcBef>
                  <a:spcPct val="0"/>
                </a:spcBef>
                <a:spcAft>
                  <a:spcPct val="0"/>
                </a:spcAft>
              </a:pPr>
              <a:endParaRPr lang="en-ID" altLang="ko-KR" sz="7100">
                <a:ea typeface="굴림"/>
              </a:endParaRPr>
            </a:p>
          </p:txBody>
        </p:sp>
        <p:sp>
          <p:nvSpPr>
            <p:cNvPr id="11" name="TextBox 63">
              <a:extLst>
                <a:ext uri="{FF2B5EF4-FFF2-40B4-BE49-F238E27FC236}">
                  <a16:creationId xmlns:a16="http://schemas.microsoft.com/office/drawing/2014/main" id="{C5378F19-0FC7-E469-B130-87F7B507BBE9}"/>
                </a:ext>
              </a:extLst>
            </p:cNvPr>
            <p:cNvSpPr txBox="1"/>
            <p:nvPr/>
          </p:nvSpPr>
          <p:spPr>
            <a:xfrm>
              <a:off x="2769252" y="5659058"/>
              <a:ext cx="2340275" cy="1825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normalizeH="0" baseline="0"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고객관리</a:t>
              </a:r>
              <a:endParaRPr kumimoji="0" lang="en-US" altLang="ko-KR" sz="1600" b="0" i="0" u="none" strike="noStrike" kern="1200" cap="none" normalizeH="0" baseline="0">
                <a:solidFill>
                  <a:schemeClr val="bg1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normalizeH="0" baseline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주문처리</a:t>
              </a:r>
              <a:endParaRPr kumimoji="0" lang="en-US" sz="1600" b="0" i="0" u="none" strike="noStrike" kern="1200" cap="none" normalizeH="0" baseline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</p:txBody>
        </p:sp>
        <p:sp>
          <p:nvSpPr>
            <p:cNvPr id="16" name="TextBox 63">
              <a:extLst>
                <a:ext uri="{FF2B5EF4-FFF2-40B4-BE49-F238E27FC236}">
                  <a16:creationId xmlns:a16="http://schemas.microsoft.com/office/drawing/2014/main" id="{696F713C-1A04-05EB-3CD0-852E1AB196F5}"/>
                </a:ext>
              </a:extLst>
            </p:cNvPr>
            <p:cNvSpPr txBox="1"/>
            <p:nvPr/>
          </p:nvSpPr>
          <p:spPr>
            <a:xfrm>
              <a:off x="6961543" y="5995364"/>
              <a:ext cx="2340275" cy="1056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normalizeH="0" baseline="0"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통합관리</a:t>
              </a:r>
              <a:endParaRPr kumimoji="0" lang="en-US" sz="1600" b="0" i="0" u="none" strike="noStrike" kern="1200" cap="none" normalizeH="0" baseline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</p:txBody>
        </p:sp>
        <p:sp>
          <p:nvSpPr>
            <p:cNvPr id="17" name="TextBox 63">
              <a:extLst>
                <a:ext uri="{FF2B5EF4-FFF2-40B4-BE49-F238E27FC236}">
                  <a16:creationId xmlns:a16="http://schemas.microsoft.com/office/drawing/2014/main" id="{3DB56D61-C078-0C5F-675D-53F30BFA5649}"/>
                </a:ext>
              </a:extLst>
            </p:cNvPr>
            <p:cNvSpPr txBox="1"/>
            <p:nvPr/>
          </p:nvSpPr>
          <p:spPr>
            <a:xfrm>
              <a:off x="10436964" y="5659055"/>
              <a:ext cx="4134683" cy="1825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normalizeH="0" dirty="0">
                  <a:solidFill>
                    <a:schemeClr val="bg1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영업조직 </a:t>
              </a:r>
              <a:r>
                <a:rPr kumimoji="0" lang="ko-KR" altLang="en-US" sz="1600" b="0" i="0" u="none" strike="noStrike" kern="1200" cap="none" normalizeH="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중앙집중적 관리시스템</a:t>
              </a:r>
              <a:endParaRPr kumimoji="0" lang="en-US" sz="1600" b="0" i="0" u="none" strike="noStrike" kern="1200" cap="none" normalizeH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192CDFB-198F-C0DB-6C0F-0A6D66575A58}"/>
              </a:ext>
            </a:extLst>
          </p:cNvPr>
          <p:cNvSpPr txBox="1"/>
          <p:nvPr/>
        </p:nvSpPr>
        <p:spPr>
          <a:xfrm>
            <a:off x="4294942" y="776077"/>
            <a:ext cx="1485723" cy="303107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>
                <a:solidFill>
                  <a:srgbClr val="532476"/>
                </a:solidFill>
                <a:latin typeface="프리젠테이션 6 SemiBold" pitchFamily="2" charset="-127"/>
                <a:ea typeface="프리젠테이션 6 SemiBold" pitchFamily="2" charset="-127"/>
              </a:rPr>
              <a:t>영업관리 시스템</a:t>
            </a:r>
            <a:endParaRPr lang="en-US" altLang="ko-KR" sz="1600" dirty="0">
              <a:solidFill>
                <a:srgbClr val="532476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C4758-58FC-181F-EAC6-659E64013A33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개요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0DF7D0-078F-2786-2730-CC1F4CE75DCA}"/>
              </a:ext>
            </a:extLst>
          </p:cNvPr>
          <p:cNvSpPr txBox="1"/>
          <p:nvPr/>
        </p:nvSpPr>
        <p:spPr>
          <a:xfrm>
            <a:off x="882635" y="1974637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>
                <a:solidFill>
                  <a:srgbClr val="532476"/>
                </a:solidFill>
                <a:latin typeface="프리젠테이션 6 SemiBold" pitchFamily="2" charset="-127"/>
                <a:ea typeface="프리젠테이션 6 SemiBold" pitchFamily="2" charset="-127"/>
              </a:rPr>
              <a:t>영업관리 시스템 인식 변화</a:t>
            </a:r>
            <a:endParaRPr lang="en-US" altLang="ko-KR" sz="1600" dirty="0">
              <a:solidFill>
                <a:srgbClr val="532476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3802D-880A-43EA-BE68-13AFBE33ED1B}"/>
              </a:ext>
            </a:extLst>
          </p:cNvPr>
          <p:cNvSpPr txBox="1"/>
          <p:nvPr/>
        </p:nvSpPr>
        <p:spPr>
          <a:xfrm>
            <a:off x="914393" y="2542177"/>
            <a:ext cx="3038944" cy="426463"/>
          </a:xfrm>
          <a:prstGeom prst="roundRect">
            <a:avLst>
              <a:gd name="adj" fmla="val 17124"/>
            </a:avLst>
          </a:prstGeom>
          <a:solidFill>
            <a:srgbClr val="243242"/>
          </a:solidFill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개인</a:t>
            </a:r>
            <a:endParaRPr lang="en-US" altLang="ko-KR" sz="16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E5A9BB-A2A4-F06E-1075-E8E1A02F7310}"/>
              </a:ext>
            </a:extLst>
          </p:cNvPr>
          <p:cNvSpPr txBox="1"/>
          <p:nvPr/>
        </p:nvSpPr>
        <p:spPr>
          <a:xfrm>
            <a:off x="4326700" y="2541285"/>
            <a:ext cx="3038944" cy="426463"/>
          </a:xfrm>
          <a:prstGeom prst="roundRect">
            <a:avLst>
              <a:gd name="adj" fmla="val 18401"/>
            </a:avLst>
          </a:prstGeom>
          <a:solidFill>
            <a:srgbClr val="243242"/>
          </a:solidFill>
          <a:ln w="15875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defRPr>
            </a:lvl1pPr>
          </a:lstStyle>
          <a:p>
            <a:r>
              <a:rPr lang="ko-KR" altLang="en-US"/>
              <a:t>조직 내 협업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41E62-BE67-7031-7BF6-00151B7AEF65}"/>
              </a:ext>
            </a:extLst>
          </p:cNvPr>
          <p:cNvSpPr txBox="1"/>
          <p:nvPr/>
        </p:nvSpPr>
        <p:spPr>
          <a:xfrm>
            <a:off x="7739007" y="2541285"/>
            <a:ext cx="3038944" cy="426463"/>
          </a:xfrm>
          <a:prstGeom prst="roundRect">
            <a:avLst>
              <a:gd name="adj" fmla="val 20956"/>
            </a:avLst>
          </a:prstGeom>
          <a:solidFill>
            <a:srgbClr val="243242"/>
          </a:solidFill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데이터의 통합</a:t>
            </a:r>
            <a:endParaRPr lang="en-US" altLang="ko-KR" sz="16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그래픽 30" descr="스마트폰 단색으로 채워진">
            <a:extLst>
              <a:ext uri="{FF2B5EF4-FFF2-40B4-BE49-F238E27FC236}">
                <a16:creationId xmlns:a16="http://schemas.microsoft.com/office/drawing/2014/main" id="{0F0D07D7-ACDD-8C75-785E-96B0CEED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77" y="3158805"/>
            <a:ext cx="914400" cy="914400"/>
          </a:xfrm>
          <a:prstGeom prst="rect">
            <a:avLst/>
          </a:prstGeom>
        </p:spPr>
      </p:pic>
      <p:pic>
        <p:nvPicPr>
          <p:cNvPr id="32" name="그래픽 31" descr="모니터 단색으로 채워진">
            <a:extLst>
              <a:ext uri="{FF2B5EF4-FFF2-40B4-BE49-F238E27FC236}">
                <a16:creationId xmlns:a16="http://schemas.microsoft.com/office/drawing/2014/main" id="{0CC63F77-C8BA-BD33-FF27-DB739ADDA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46777" y="3158805"/>
            <a:ext cx="914400" cy="914400"/>
          </a:xfrm>
          <a:prstGeom prst="rect">
            <a:avLst/>
          </a:prstGeom>
        </p:spPr>
      </p:pic>
      <p:pic>
        <p:nvPicPr>
          <p:cNvPr id="34" name="그래픽 33" descr="문서 단색으로 채워진">
            <a:extLst>
              <a:ext uri="{FF2B5EF4-FFF2-40B4-BE49-F238E27FC236}">
                <a16:creationId xmlns:a16="http://schemas.microsoft.com/office/drawing/2014/main" id="{9235EA67-5689-1919-6354-DCBB64C0A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898023" y="3158805"/>
            <a:ext cx="914400" cy="914400"/>
          </a:xfrm>
          <a:prstGeom prst="rect">
            <a:avLst/>
          </a:prstGeom>
        </p:spPr>
      </p:pic>
      <p:pic>
        <p:nvPicPr>
          <p:cNvPr id="35" name="그래픽 34" descr="관리 단색으로 채워진">
            <a:extLst>
              <a:ext uri="{FF2B5EF4-FFF2-40B4-BE49-F238E27FC236}">
                <a16:creationId xmlns:a16="http://schemas.microsoft.com/office/drawing/2014/main" id="{8C5970DB-7ECD-84F8-96D3-6E870E410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812423" y="3158805"/>
            <a:ext cx="914400" cy="914400"/>
          </a:xfrm>
          <a:prstGeom prst="rect">
            <a:avLst/>
          </a:prstGeom>
        </p:spPr>
      </p:pic>
      <p:pic>
        <p:nvPicPr>
          <p:cNvPr id="37" name="그래픽 36" descr="반복 단색으로 채워진">
            <a:extLst>
              <a:ext uri="{FF2B5EF4-FFF2-40B4-BE49-F238E27FC236}">
                <a16:creationId xmlns:a16="http://schemas.microsoft.com/office/drawing/2014/main" id="{61716D15-0199-C912-0290-32889840AC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801279" y="3297948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340DA07-E2F7-9FC0-AE08-CB8B419C7C96}"/>
              </a:ext>
            </a:extLst>
          </p:cNvPr>
          <p:cNvSpPr txBox="1"/>
          <p:nvPr/>
        </p:nvSpPr>
        <p:spPr>
          <a:xfrm>
            <a:off x="7781273" y="2966609"/>
            <a:ext cx="2996678" cy="364591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Marketing &amp; Sales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B0D3A5-D82F-7ED9-FE84-6A6CA654EAA7}"/>
              </a:ext>
            </a:extLst>
          </p:cNvPr>
          <p:cNvSpPr txBox="1"/>
          <p:nvPr/>
        </p:nvSpPr>
        <p:spPr>
          <a:xfrm>
            <a:off x="882635" y="4284213"/>
            <a:ext cx="3038944" cy="540998"/>
          </a:xfrm>
          <a:prstGeom prst="roundRect">
            <a:avLst>
              <a:gd name="adj" fmla="val 17124"/>
            </a:avLst>
          </a:prstGeom>
          <a:solidFill>
            <a:srgbClr val="5E5E5E"/>
          </a:solidFill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영업사원 개인 </a:t>
            </a:r>
            <a:r>
              <a:rPr lang="en-US" altLang="ko-KR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PC</a:t>
            </a:r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나</a:t>
            </a:r>
            <a:endParaRPr lang="en-US" altLang="ko-KR" sz="140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모바일에 저장되어 오던 고객정보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9C369B-D238-6159-45F5-D38804EC1D79}"/>
              </a:ext>
            </a:extLst>
          </p:cNvPr>
          <p:cNvSpPr txBox="1"/>
          <p:nvPr/>
        </p:nvSpPr>
        <p:spPr>
          <a:xfrm>
            <a:off x="4294942" y="4283321"/>
            <a:ext cx="3038944" cy="540998"/>
          </a:xfrm>
          <a:prstGeom prst="roundRect">
            <a:avLst>
              <a:gd name="adj" fmla="val 18401"/>
            </a:avLst>
          </a:prstGeom>
          <a:solidFill>
            <a:srgbClr val="5E5E5E"/>
          </a:solidFill>
          <a:ln w="15875">
            <a:noFill/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ctr">
              <a:defRPr sz="160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defRPr>
            </a:lvl1pPr>
          </a:lstStyle>
          <a:p>
            <a:r>
              <a:rPr lang="ko-KR" altLang="en-US" sz="1400">
                <a:latin typeface="프리젠테이션 4 Regular" pitchFamily="2" charset="-127"/>
                <a:ea typeface="프리젠테이션 4 Regular" pitchFamily="2" charset="-127"/>
              </a:rPr>
              <a:t>구글 스프레드 시트나</a:t>
            </a:r>
            <a:r>
              <a:rPr lang="en-US" altLang="ko-KR" sz="1400">
                <a:latin typeface="프리젠테이션 4 Regular" pitchFamily="2" charset="-127"/>
                <a:ea typeface="프리젠테이션 4 Regular" pitchFamily="2" charset="-127"/>
              </a:rPr>
              <a:t>,</a:t>
            </a:r>
          </a:p>
          <a:p>
            <a:r>
              <a:rPr lang="ko-KR" altLang="en-US" sz="1400">
                <a:latin typeface="프리젠테이션 4 Regular" pitchFamily="2" charset="-127"/>
                <a:ea typeface="프리젠테이션 4 Regular" pitchFamily="2" charset="-127"/>
              </a:rPr>
              <a:t>부서 내에서 관리 해오던 고객정보</a:t>
            </a:r>
            <a:endParaRPr lang="en-US" altLang="ko-KR" sz="1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65B34A-9F12-7412-9B82-1AE793BEC654}"/>
              </a:ext>
            </a:extLst>
          </p:cNvPr>
          <p:cNvSpPr txBox="1"/>
          <p:nvPr/>
        </p:nvSpPr>
        <p:spPr>
          <a:xfrm>
            <a:off x="7707249" y="4283321"/>
            <a:ext cx="3038944" cy="540998"/>
          </a:xfrm>
          <a:prstGeom prst="roundRect">
            <a:avLst>
              <a:gd name="adj" fmla="val 20956"/>
            </a:avLst>
          </a:prstGeom>
          <a:solidFill>
            <a:srgbClr val="5E5E5E"/>
          </a:solidFill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고객데이터와</a:t>
            </a:r>
            <a:endParaRPr lang="en-US" altLang="ko-KR" sz="140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마케팅 데이터의 통합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4C1B04F-6F33-F10A-716D-9D2D73B7DA91}"/>
              </a:ext>
            </a:extLst>
          </p:cNvPr>
          <p:cNvCxnSpPr/>
          <p:nvPr/>
        </p:nvCxnSpPr>
        <p:spPr>
          <a:xfrm>
            <a:off x="914393" y="5222710"/>
            <a:ext cx="3007186" cy="0"/>
          </a:xfrm>
          <a:prstGeom prst="straightConnector1">
            <a:avLst/>
          </a:prstGeom>
          <a:ln>
            <a:solidFill>
              <a:srgbClr val="5E5E5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D8BDE3-DCD6-58A7-D6DC-C287CE8BBD4C}"/>
              </a:ext>
            </a:extLst>
          </p:cNvPr>
          <p:cNvSpPr txBox="1"/>
          <p:nvPr/>
        </p:nvSpPr>
        <p:spPr>
          <a:xfrm>
            <a:off x="882635" y="4904237"/>
            <a:ext cx="3038944" cy="261734"/>
          </a:xfrm>
          <a:prstGeom prst="roundRect">
            <a:avLst>
              <a:gd name="adj" fmla="val 17124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2000</a:t>
            </a:r>
            <a:r>
              <a:rPr lang="ko-KR" altLang="en-US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년도</a:t>
            </a:r>
            <a:endParaRPr lang="en-US" altLang="ko-KR" sz="1400" dirty="0">
              <a:solidFill>
                <a:srgbClr val="5E5E5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852D80E-3303-E1FA-F0A3-621BEC9D6F04}"/>
              </a:ext>
            </a:extLst>
          </p:cNvPr>
          <p:cNvCxnSpPr/>
          <p:nvPr/>
        </p:nvCxnSpPr>
        <p:spPr>
          <a:xfrm>
            <a:off x="4326700" y="5220926"/>
            <a:ext cx="3007186" cy="0"/>
          </a:xfrm>
          <a:prstGeom prst="straightConnector1">
            <a:avLst/>
          </a:prstGeom>
          <a:ln>
            <a:solidFill>
              <a:srgbClr val="5E5E5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B187AF-6E18-7BA8-BAD6-06DDDCE090E1}"/>
              </a:ext>
            </a:extLst>
          </p:cNvPr>
          <p:cNvSpPr txBox="1"/>
          <p:nvPr/>
        </p:nvSpPr>
        <p:spPr>
          <a:xfrm>
            <a:off x="4294942" y="4902453"/>
            <a:ext cx="3038944" cy="261734"/>
          </a:xfrm>
          <a:prstGeom prst="roundRect">
            <a:avLst>
              <a:gd name="adj" fmla="val 17124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2010~2020</a:t>
            </a:r>
            <a:r>
              <a:rPr lang="ko-KR" altLang="en-US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년도</a:t>
            </a:r>
            <a:endParaRPr lang="en-US" altLang="ko-KR" sz="1400" dirty="0">
              <a:solidFill>
                <a:srgbClr val="5E5E5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14785E5-C889-8ECB-27C5-5E254B4123A7}"/>
              </a:ext>
            </a:extLst>
          </p:cNvPr>
          <p:cNvCxnSpPr/>
          <p:nvPr/>
        </p:nvCxnSpPr>
        <p:spPr>
          <a:xfrm>
            <a:off x="7739007" y="5214690"/>
            <a:ext cx="3007186" cy="0"/>
          </a:xfrm>
          <a:prstGeom prst="straightConnector1">
            <a:avLst/>
          </a:prstGeom>
          <a:ln>
            <a:solidFill>
              <a:srgbClr val="5E5E5E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7502699-095D-D1B5-3391-D4C3A2D96B9D}"/>
              </a:ext>
            </a:extLst>
          </p:cNvPr>
          <p:cNvSpPr txBox="1"/>
          <p:nvPr/>
        </p:nvSpPr>
        <p:spPr>
          <a:xfrm>
            <a:off x="7707249" y="4896217"/>
            <a:ext cx="3038944" cy="261734"/>
          </a:xfrm>
          <a:prstGeom prst="roundRect">
            <a:avLst>
              <a:gd name="adj" fmla="val 17124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2020</a:t>
            </a:r>
            <a:r>
              <a:rPr lang="ko-KR" altLang="en-US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년도</a:t>
            </a:r>
            <a:r>
              <a:rPr lang="en-US" altLang="ko-KR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~</a:t>
            </a:r>
            <a:endParaRPr lang="en-US" altLang="ko-KR" sz="1400" dirty="0">
              <a:solidFill>
                <a:srgbClr val="5E5E5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08EBBBEB-E06D-1F9A-AE4B-B7C962A148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44907" y="5319028"/>
            <a:ext cx="914400" cy="914400"/>
          </a:xfrm>
          <a:prstGeom prst="rect">
            <a:avLst/>
          </a:prstGeom>
        </p:spPr>
      </p:pic>
      <p:pic>
        <p:nvPicPr>
          <p:cNvPr id="3" name="그래픽 2" descr="남자 단색으로 채워진">
            <a:extLst>
              <a:ext uri="{FF2B5EF4-FFF2-40B4-BE49-F238E27FC236}">
                <a16:creationId xmlns:a16="http://schemas.microsoft.com/office/drawing/2014/main" id="{F078DF8F-B5CF-D436-AC27-E52B2CDBD7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8023" y="5324610"/>
            <a:ext cx="914400" cy="914400"/>
          </a:xfrm>
          <a:prstGeom prst="rect">
            <a:avLst/>
          </a:prstGeom>
        </p:spPr>
      </p:pic>
      <p:pic>
        <p:nvPicPr>
          <p:cNvPr id="4" name="그래픽 3" descr="남자 단색으로 채워진">
            <a:extLst>
              <a:ext uri="{FF2B5EF4-FFF2-40B4-BE49-F238E27FC236}">
                <a16:creationId xmlns:a16="http://schemas.microsoft.com/office/drawing/2014/main" id="{D2B48BDA-E721-FD9D-E55B-16CCA14B4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5223" y="5312162"/>
            <a:ext cx="914400" cy="914400"/>
          </a:xfrm>
          <a:prstGeom prst="rect">
            <a:avLst/>
          </a:prstGeom>
        </p:spPr>
      </p:pic>
      <p:pic>
        <p:nvPicPr>
          <p:cNvPr id="5" name="그래픽 4" descr="남자 단색으로 채워진">
            <a:extLst>
              <a:ext uri="{FF2B5EF4-FFF2-40B4-BE49-F238E27FC236}">
                <a16:creationId xmlns:a16="http://schemas.microsoft.com/office/drawing/2014/main" id="{A17AA333-C607-F4B8-732F-3FC07081CB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2423" y="5299714"/>
            <a:ext cx="914400" cy="914400"/>
          </a:xfrm>
          <a:prstGeom prst="rect">
            <a:avLst/>
          </a:prstGeom>
        </p:spPr>
      </p:pic>
      <p:pic>
        <p:nvPicPr>
          <p:cNvPr id="9" name="그래픽 8" descr="남자 단색으로 채워진">
            <a:extLst>
              <a:ext uri="{FF2B5EF4-FFF2-40B4-BE49-F238E27FC236}">
                <a16:creationId xmlns:a16="http://schemas.microsoft.com/office/drawing/2014/main" id="{7B478907-A217-38CB-0249-F53D4C53AF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12386" y="5324610"/>
            <a:ext cx="779217" cy="744999"/>
          </a:xfrm>
          <a:prstGeom prst="rect">
            <a:avLst/>
          </a:prstGeom>
        </p:spPr>
      </p:pic>
      <p:pic>
        <p:nvPicPr>
          <p:cNvPr id="10" name="그래픽 9" descr="프레젠테이션 막대형 차트 단색으로 채워진">
            <a:extLst>
              <a:ext uri="{FF2B5EF4-FFF2-40B4-BE49-F238E27FC236}">
                <a16:creationId xmlns:a16="http://schemas.microsoft.com/office/drawing/2014/main" id="{8B74AC47-D2D5-76A0-A603-556FECABC3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858269" y="5312162"/>
            <a:ext cx="779217" cy="744999"/>
          </a:xfrm>
          <a:prstGeom prst="rect">
            <a:avLst/>
          </a:prstGeom>
        </p:spPr>
      </p:pic>
      <p:pic>
        <p:nvPicPr>
          <p:cNvPr id="12" name="그래픽 11" descr="남자 단색으로 채워진">
            <a:extLst>
              <a:ext uri="{FF2B5EF4-FFF2-40B4-BE49-F238E27FC236}">
                <a16:creationId xmlns:a16="http://schemas.microsoft.com/office/drawing/2014/main" id="{D1B50C5E-46B4-0A71-DAFF-92D408ACA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11410" y="5299714"/>
            <a:ext cx="779217" cy="744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E8736E-7035-BE34-F9A6-A77490428FCC}"/>
              </a:ext>
            </a:extLst>
          </p:cNvPr>
          <p:cNvSpPr txBox="1"/>
          <p:nvPr/>
        </p:nvSpPr>
        <p:spPr>
          <a:xfrm>
            <a:off x="8331264" y="6229406"/>
            <a:ext cx="1790914" cy="270638"/>
          </a:xfrm>
          <a:prstGeom prst="roundRect">
            <a:avLst>
              <a:gd name="adj" fmla="val 30004"/>
            </a:avLst>
          </a:prstGeom>
          <a:solidFill>
            <a:srgbClr val="532476"/>
          </a:solidFill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CRM </a:t>
            </a:r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데이터 통합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3513A-3D11-0BA4-8129-22F148937560}"/>
              </a:ext>
            </a:extLst>
          </p:cNvPr>
          <p:cNvSpPr txBox="1"/>
          <p:nvPr/>
        </p:nvSpPr>
        <p:spPr>
          <a:xfrm>
            <a:off x="946083" y="6236733"/>
            <a:ext cx="2946344" cy="249041"/>
          </a:xfrm>
          <a:prstGeom prst="roundRect">
            <a:avLst>
              <a:gd name="adj" fmla="val 17124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개인이 데이터 관리</a:t>
            </a:r>
            <a:endParaRPr lang="en-US" altLang="ko-KR" sz="1400" dirty="0">
              <a:solidFill>
                <a:srgbClr val="5E5E5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D8999-FCB7-E889-5FB4-A62FE9AE4C28}"/>
              </a:ext>
            </a:extLst>
          </p:cNvPr>
          <p:cNvSpPr txBox="1"/>
          <p:nvPr/>
        </p:nvSpPr>
        <p:spPr>
          <a:xfrm>
            <a:off x="4341926" y="6268050"/>
            <a:ext cx="2946344" cy="249041"/>
          </a:xfrm>
          <a:prstGeom prst="roundRect">
            <a:avLst>
              <a:gd name="adj" fmla="val 17124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>
                <a:solidFill>
                  <a:srgbClr val="5E5E5E"/>
                </a:solidFill>
                <a:latin typeface="프리젠테이션 4 Regular" pitchFamily="2" charset="-127"/>
                <a:ea typeface="프리젠테이션 4 Regular" pitchFamily="2" charset="-127"/>
              </a:rPr>
              <a:t>협업의 가치</a:t>
            </a:r>
            <a:endParaRPr lang="en-US" altLang="ko-KR" sz="1400" dirty="0">
              <a:solidFill>
                <a:srgbClr val="5E5E5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DC0547-4C0F-1327-AE04-32E78122A5DD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blipFill dpi="0" rotWithShape="1">
            <a:blip r:embed="rId16"/>
            <a:srcRect/>
            <a:stretch>
              <a:fillRect t="-146000" b="-38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7D6342-127B-83AD-5630-C51CE5E70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30729"/>
            <a:ext cx="1257527" cy="9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F2B299-C6B8-2FE9-9078-9C40A1910669}"/>
              </a:ext>
            </a:extLst>
          </p:cNvPr>
          <p:cNvSpPr/>
          <p:nvPr/>
        </p:nvSpPr>
        <p:spPr>
          <a:xfrm>
            <a:off x="0" y="0"/>
            <a:ext cx="12192000" cy="1763486"/>
          </a:xfrm>
          <a:prstGeom prst="rect">
            <a:avLst/>
          </a:prstGeom>
          <a:blipFill dpi="0" rotWithShape="1">
            <a:blip r:embed="rId2"/>
            <a:srcRect/>
            <a:stretch>
              <a:fillRect b="-11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31DD5-262D-30D4-82B1-4DCA74266B75}"/>
              </a:ext>
            </a:extLst>
          </p:cNvPr>
          <p:cNvSpPr/>
          <p:nvPr/>
        </p:nvSpPr>
        <p:spPr>
          <a:xfrm>
            <a:off x="0" y="0"/>
            <a:ext cx="12192000" cy="1780260"/>
          </a:xfrm>
          <a:prstGeom prst="rect">
            <a:avLst/>
          </a:prstGeom>
          <a:solidFill>
            <a:srgbClr val="53247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EA8ED-E3A0-9C31-4B67-AD377B0359D1}"/>
              </a:ext>
            </a:extLst>
          </p:cNvPr>
          <p:cNvSpPr txBox="1"/>
          <p:nvPr/>
        </p:nvSpPr>
        <p:spPr>
          <a:xfrm>
            <a:off x="803275" y="448294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effectLst>
                  <a:outerShdw blurRad="5715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개요</a:t>
            </a:r>
            <a:endParaRPr lang="en-US" altLang="ko-KR" sz="6000" dirty="0">
              <a:solidFill>
                <a:schemeClr val="bg1"/>
              </a:solidFill>
              <a:effectLst>
                <a:outerShdw blurRad="571500" dist="38100" dir="2700000" algn="tl" rotWithShape="0">
                  <a:prstClr val="black">
                    <a:alpha val="40000"/>
                  </a:prstClr>
                </a:outerShdw>
              </a:effectLst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79174D-AA56-E95F-C4B0-DC270771D7C4}"/>
              </a:ext>
            </a:extLst>
          </p:cNvPr>
          <p:cNvGrpSpPr/>
          <p:nvPr/>
        </p:nvGrpSpPr>
        <p:grpSpPr>
          <a:xfrm>
            <a:off x="2335046" y="2610179"/>
            <a:ext cx="7498503" cy="3281461"/>
            <a:chOff x="1981084" y="2099105"/>
            <a:chExt cx="7498503" cy="3281461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63FA364-67A3-E559-EA0A-98536101F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106" y="2099105"/>
              <a:ext cx="3243481" cy="3281461"/>
            </a:xfrm>
            <a:prstGeom prst="rect">
              <a:avLst/>
            </a:prstGeom>
            <a:noFill/>
            <a:effectLst>
              <a:outerShdw blurRad="254000" dist="38100" dir="2700000" algn="tl" rotWithShape="0">
                <a:prstClr val="black">
                  <a:alpha val="6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EDECE3-78C4-E41C-AF23-07D4CFA8E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084" y="2099105"/>
              <a:ext cx="4111710" cy="3281461"/>
            </a:xfrm>
            <a:prstGeom prst="rect">
              <a:avLst/>
            </a:prstGeom>
            <a:noFill/>
            <a:effectLst>
              <a:outerShdw blurRad="254000" dist="38100" dir="2700000" algn="tl" rotWithShape="0">
                <a:prstClr val="black">
                  <a:alpha val="6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A95F5B-DA01-19E3-5EA6-6DBB187FE72F}"/>
              </a:ext>
            </a:extLst>
          </p:cNvPr>
          <p:cNvGrpSpPr/>
          <p:nvPr/>
        </p:nvGrpSpPr>
        <p:grpSpPr>
          <a:xfrm>
            <a:off x="1147803" y="6150649"/>
            <a:ext cx="9903965" cy="409467"/>
            <a:chOff x="1369027" y="5661697"/>
            <a:chExt cx="9903965" cy="40946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7454579-8CFC-3110-4D38-02C7730DFE62}"/>
                </a:ext>
              </a:extLst>
            </p:cNvPr>
            <p:cNvGrpSpPr/>
            <p:nvPr/>
          </p:nvGrpSpPr>
          <p:grpSpPr>
            <a:xfrm>
              <a:off x="1369027" y="5661697"/>
              <a:ext cx="9903965" cy="409467"/>
              <a:chOff x="1752484" y="5742811"/>
              <a:chExt cx="9903965" cy="40946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6328D4-8011-5D61-C7DC-E84CF2CB1969}"/>
                  </a:ext>
                </a:extLst>
              </p:cNvPr>
              <p:cNvSpPr txBox="1"/>
              <p:nvPr/>
            </p:nvSpPr>
            <p:spPr>
              <a:xfrm>
                <a:off x="1752484" y="5743655"/>
                <a:ext cx="2283353" cy="408623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빠르게 성장하는 </a:t>
                </a:r>
                <a:r>
                  <a:rPr lang="en-US" altLang="ko-KR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IT </a:t>
                </a:r>
                <a:r>
                  <a:rPr lang="ko-KR" altLang="en-US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시장</a:t>
                </a:r>
                <a:endParaRPr lang="en-US" altLang="ko-KR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4D3741-FC9E-DB0E-7BC6-0FC1268835ED}"/>
                  </a:ext>
                </a:extLst>
              </p:cNvPr>
              <p:cNvSpPr txBox="1"/>
              <p:nvPr/>
            </p:nvSpPr>
            <p:spPr>
              <a:xfrm>
                <a:off x="4324537" y="5743654"/>
                <a:ext cx="2961166" cy="408623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해외 기술의 의존성이 높아짐</a:t>
                </a:r>
                <a:endParaRPr lang="en-US" altLang="ko-KR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BF7431-92BB-D0F7-A241-5D8CBAD5C69F}"/>
                  </a:ext>
                </a:extLst>
              </p:cNvPr>
              <p:cNvSpPr txBox="1"/>
              <p:nvPr/>
            </p:nvSpPr>
            <p:spPr>
              <a:xfrm>
                <a:off x="7633395" y="5742811"/>
                <a:ext cx="4023054" cy="408623"/>
              </a:xfrm>
              <a:prstGeom prst="roundRect">
                <a:avLst>
                  <a:gd name="adj" fmla="val 16667"/>
                </a:avLst>
              </a:prstGeom>
              <a:solidFill>
                <a:srgbClr val="53247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chemeClr val="bg1"/>
                    </a:solidFill>
                    <a:latin typeface="프리젠테이션 4 Regular" pitchFamily="2" charset="-127"/>
                    <a:ea typeface="프리젠테이션 4 Regular" pitchFamily="2" charset="-127"/>
                  </a:rPr>
                  <a:t>자체적으로 서비스를 개발 시도해보는 것에 목적</a:t>
                </a:r>
                <a:endParaRPr lang="en-US" altLang="ko-KR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endParaRPr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06786A5-F866-E4CF-1640-D8445BA2AA5A}"/>
                </a:ext>
              </a:extLst>
            </p:cNvPr>
            <p:cNvCxnSpPr>
              <a:stCxn id="4" idx="3"/>
              <a:endCxn id="11" idx="1"/>
            </p:cNvCxnSpPr>
            <p:nvPr/>
          </p:nvCxnSpPr>
          <p:spPr>
            <a:xfrm flipV="1">
              <a:off x="3652380" y="5866852"/>
              <a:ext cx="2887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35441B-507E-2494-FBC6-92AF9935B1F5}"/>
                </a:ext>
              </a:extLst>
            </p:cNvPr>
            <p:cNvSpPr txBox="1"/>
            <p:nvPr/>
          </p:nvSpPr>
          <p:spPr>
            <a:xfrm>
              <a:off x="6999892" y="5669071"/>
              <a:ext cx="152400" cy="383619"/>
            </a:xfrm>
            <a:prstGeom prst="roundRect">
              <a:avLst>
                <a:gd name="adj" fmla="val 16667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latin typeface="프리젠테이션 4 Regular" pitchFamily="2" charset="-127"/>
                  <a:ea typeface="프리젠테이션 4 Regular" pitchFamily="2" charset="-127"/>
                </a:rPr>
                <a:t>=</a:t>
              </a:r>
              <a:endParaRPr lang="en-US" altLang="ko-KR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243677-BE4B-AC0F-8D58-161315F318C6}"/>
              </a:ext>
            </a:extLst>
          </p:cNvPr>
          <p:cNvSpPr txBox="1"/>
          <p:nvPr/>
        </p:nvSpPr>
        <p:spPr>
          <a:xfrm>
            <a:off x="4576528" y="1994461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20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영업관리 시스템 시장</a:t>
            </a:r>
            <a:endParaRPr lang="en-US" altLang="ko-KR" sz="2000" dirty="0">
              <a:solidFill>
                <a:srgbClr val="532476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8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개요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6522"/>
            <a:ext cx="1257527" cy="933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FD2E72-D498-46D4-7793-550DE3BFBEE0}"/>
              </a:ext>
            </a:extLst>
          </p:cNvPr>
          <p:cNvSpPr txBox="1"/>
          <p:nvPr/>
        </p:nvSpPr>
        <p:spPr>
          <a:xfrm>
            <a:off x="612775" y="2808756"/>
            <a:ext cx="3259552" cy="510778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조직 관리 서비스</a:t>
            </a:r>
            <a:endParaRPr lang="en-US" altLang="ko-KR" sz="2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B45F5-D505-A7E3-7B96-6C22DE2CFA8C}"/>
              </a:ext>
            </a:extLst>
          </p:cNvPr>
          <p:cNvSpPr txBox="1"/>
          <p:nvPr/>
        </p:nvSpPr>
        <p:spPr>
          <a:xfrm>
            <a:off x="4638581" y="2808756"/>
            <a:ext cx="3259552" cy="510778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일정 관리 서비스</a:t>
            </a:r>
            <a:endParaRPr lang="en-US" altLang="ko-KR" sz="2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D54EE-6AC4-F4FD-ABAF-E593793D0C62}"/>
              </a:ext>
            </a:extLst>
          </p:cNvPr>
          <p:cNvSpPr txBox="1"/>
          <p:nvPr/>
        </p:nvSpPr>
        <p:spPr>
          <a:xfrm>
            <a:off x="8664387" y="2808756"/>
            <a:ext cx="3259552" cy="510778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매출 관리 서비스</a:t>
            </a:r>
            <a:endParaRPr lang="en-US" altLang="ko-KR" sz="2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34E103-6D7E-5F71-7A42-8AD91B3D9518}"/>
              </a:ext>
            </a:extLst>
          </p:cNvPr>
          <p:cNvSpPr/>
          <p:nvPr/>
        </p:nvSpPr>
        <p:spPr>
          <a:xfrm>
            <a:off x="612774" y="3538467"/>
            <a:ext cx="3259552" cy="2263243"/>
          </a:xfrm>
          <a:prstGeom prst="roundRect">
            <a:avLst>
              <a:gd name="adj" fmla="val 19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20689-1E0D-1B6E-BE0A-22C432E72EDB}"/>
              </a:ext>
            </a:extLst>
          </p:cNvPr>
          <p:cNvSpPr txBox="1"/>
          <p:nvPr/>
        </p:nvSpPr>
        <p:spPr>
          <a:xfrm>
            <a:off x="1377522" y="3879774"/>
            <a:ext cx="166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4 Regular" pitchFamily="2" charset="-127"/>
                <a:ea typeface="프리젠테이션 4 Regular" pitchFamily="2" charset="-127"/>
              </a:rPr>
              <a:t>인적 자원</a:t>
            </a:r>
            <a:endParaRPr lang="en-US" altLang="ko-KR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B29395-4CEC-0FD0-ABA2-A9E3640A3671}"/>
              </a:ext>
            </a:extLst>
          </p:cNvPr>
          <p:cNvSpPr/>
          <p:nvPr/>
        </p:nvSpPr>
        <p:spPr>
          <a:xfrm>
            <a:off x="4670501" y="3538467"/>
            <a:ext cx="3259552" cy="2263243"/>
          </a:xfrm>
          <a:prstGeom prst="roundRect">
            <a:avLst>
              <a:gd name="adj" fmla="val 19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50C6D-AE83-1229-C696-3FE05BEA905D}"/>
              </a:ext>
            </a:extLst>
          </p:cNvPr>
          <p:cNvSpPr txBox="1"/>
          <p:nvPr/>
        </p:nvSpPr>
        <p:spPr>
          <a:xfrm>
            <a:off x="5468675" y="3879773"/>
            <a:ext cx="166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4 Regular" pitchFamily="2" charset="-127"/>
                <a:ea typeface="프리젠테이션 4 Regular" pitchFamily="2" charset="-127"/>
              </a:rPr>
              <a:t>조직 운영</a:t>
            </a:r>
            <a:endParaRPr lang="en-US" altLang="ko-KR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60C93C-049B-E4D1-7A67-08DD86D70BFF}"/>
              </a:ext>
            </a:extLst>
          </p:cNvPr>
          <p:cNvSpPr/>
          <p:nvPr/>
        </p:nvSpPr>
        <p:spPr>
          <a:xfrm>
            <a:off x="8664387" y="3476260"/>
            <a:ext cx="3259552" cy="2263243"/>
          </a:xfrm>
          <a:prstGeom prst="roundRect">
            <a:avLst>
              <a:gd name="adj" fmla="val 19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82130-D581-3151-304E-922A911F377C}"/>
              </a:ext>
            </a:extLst>
          </p:cNvPr>
          <p:cNvSpPr txBox="1"/>
          <p:nvPr/>
        </p:nvSpPr>
        <p:spPr>
          <a:xfrm>
            <a:off x="9462561" y="3863138"/>
            <a:ext cx="166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4 Regular" pitchFamily="2" charset="-127"/>
                <a:ea typeface="프리젠테이션 4 Regular" pitchFamily="2" charset="-127"/>
              </a:rPr>
              <a:t>성과 관리</a:t>
            </a:r>
            <a:endParaRPr lang="en-US" altLang="ko-KR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B6F4E-A628-DD45-7F5E-813554392CFD}"/>
              </a:ext>
            </a:extLst>
          </p:cNvPr>
          <p:cNvSpPr txBox="1"/>
          <p:nvPr/>
        </p:nvSpPr>
        <p:spPr>
          <a:xfrm>
            <a:off x="2623456" y="1578400"/>
            <a:ext cx="7289802" cy="921583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5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“</a:t>
            </a:r>
            <a:r>
              <a:rPr lang="ko-KR" altLang="en-US" sz="5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우리의 영업 관리 시스템</a:t>
            </a:r>
            <a:r>
              <a:rPr lang="en-US" altLang="ko-KR" sz="5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A778-E2CE-A87F-5B7C-5ED52E6FABCE}"/>
              </a:ext>
            </a:extLst>
          </p:cNvPr>
          <p:cNvSpPr txBox="1"/>
          <p:nvPr/>
        </p:nvSpPr>
        <p:spPr>
          <a:xfrm>
            <a:off x="612774" y="4682447"/>
            <a:ext cx="325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목표 달성을 위한 인적 관리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D473F-3B95-AF07-4EED-AFF249F010A9}"/>
              </a:ext>
            </a:extLst>
          </p:cNvPr>
          <p:cNvSpPr txBox="1"/>
          <p:nvPr/>
        </p:nvSpPr>
        <p:spPr>
          <a:xfrm>
            <a:off x="4670500" y="4636577"/>
            <a:ext cx="3336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성과 관리를 위한 소통 도구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DA1285-8A92-88D3-1524-96B7C2909A78}"/>
              </a:ext>
            </a:extLst>
          </p:cNvPr>
          <p:cNvSpPr txBox="1"/>
          <p:nvPr/>
        </p:nvSpPr>
        <p:spPr>
          <a:xfrm>
            <a:off x="8623785" y="4682447"/>
            <a:ext cx="356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현재 결과와 다음을 위한 준비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193705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개요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9233"/>
            <a:ext cx="1257527" cy="933886"/>
          </a:xfrm>
          <a:prstGeom prst="rect">
            <a:avLst/>
          </a:prstGeom>
        </p:spPr>
      </p:pic>
      <p:pic>
        <p:nvPicPr>
          <p:cNvPr id="4" name="Picture 2" descr="Oracle Announces the Arrival of Java 21!">
            <a:extLst>
              <a:ext uri="{FF2B5EF4-FFF2-40B4-BE49-F238E27FC236}">
                <a16:creationId xmlns:a16="http://schemas.microsoft.com/office/drawing/2014/main" id="{88B0B4D2-9BA4-BA9F-4C3E-E32B31E55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8" b="4813"/>
          <a:stretch/>
        </p:blipFill>
        <p:spPr bwMode="auto">
          <a:xfrm>
            <a:off x="921840" y="2874262"/>
            <a:ext cx="2241098" cy="115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نمونه کد فروشگاه با spring boot - ویرگول">
            <a:extLst>
              <a:ext uri="{FF2B5EF4-FFF2-40B4-BE49-F238E27FC236}">
                <a16:creationId xmlns:a16="http://schemas.microsoft.com/office/drawing/2014/main" id="{288B96D5-8731-438D-38FE-F9ECB555D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7" t="21535" r="15563" b="17324"/>
          <a:stretch/>
        </p:blipFill>
        <p:spPr bwMode="auto">
          <a:xfrm>
            <a:off x="921839" y="4933829"/>
            <a:ext cx="2241099" cy="65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0부터 시작하는 Maria DB 공부 - 데이터베이스의 다양한 기능">
            <a:extLst>
              <a:ext uri="{FF2B5EF4-FFF2-40B4-BE49-F238E27FC236}">
                <a16:creationId xmlns:a16="http://schemas.microsoft.com/office/drawing/2014/main" id="{C7B3C30C-86B1-6BC0-4944-9F8480A4D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0" t="14966" r="17033" b="9458"/>
          <a:stretch/>
        </p:blipFill>
        <p:spPr bwMode="auto">
          <a:xfrm>
            <a:off x="3408217" y="2880912"/>
            <a:ext cx="2346593" cy="115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dis KEYS vs SCAN">
            <a:extLst>
              <a:ext uri="{FF2B5EF4-FFF2-40B4-BE49-F238E27FC236}">
                <a16:creationId xmlns:a16="http://schemas.microsoft.com/office/drawing/2014/main" id="{5EE1684F-BB9F-7C33-491F-23D49F66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6" b="26032"/>
          <a:stretch/>
        </p:blipFill>
        <p:spPr bwMode="auto">
          <a:xfrm>
            <a:off x="3408216" y="4873725"/>
            <a:ext cx="2293845" cy="68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Vue.js 기본 사용법">
            <a:extLst>
              <a:ext uri="{FF2B5EF4-FFF2-40B4-BE49-F238E27FC236}">
                <a16:creationId xmlns:a16="http://schemas.microsoft.com/office/drawing/2014/main" id="{29D0BADD-E798-C885-A8E2-10619FF7A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3" b="15053"/>
          <a:stretch/>
        </p:blipFill>
        <p:spPr bwMode="auto">
          <a:xfrm>
            <a:off x="6172382" y="2880912"/>
            <a:ext cx="2521160" cy="10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vue 프로젝트] Vuetify? why?">
            <a:extLst>
              <a:ext uri="{FF2B5EF4-FFF2-40B4-BE49-F238E27FC236}">
                <a16:creationId xmlns:a16="http://schemas.microsoft.com/office/drawing/2014/main" id="{C26373C1-3762-C2E3-ACCE-C0C41CA0C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6" b="21922"/>
          <a:stretch/>
        </p:blipFill>
        <p:spPr bwMode="auto">
          <a:xfrm>
            <a:off x="6096000" y="4642890"/>
            <a:ext cx="2804202" cy="101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Git, 개발자라면 반드시 알아야할 버전관리">
            <a:extLst>
              <a:ext uri="{FF2B5EF4-FFF2-40B4-BE49-F238E27FC236}">
                <a16:creationId xmlns:a16="http://schemas.microsoft.com/office/drawing/2014/main" id="{06AA5155-6266-7AF8-54FB-74852D05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114" y="2651571"/>
            <a:ext cx="2241099" cy="12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WS 입문 및 클라우드 서비스 기초 | Amazon Web Service | Standing-O">
            <a:extLst>
              <a:ext uri="{FF2B5EF4-FFF2-40B4-BE49-F238E27FC236}">
                <a16:creationId xmlns:a16="http://schemas.microsoft.com/office/drawing/2014/main" id="{28124F41-2A87-4EAB-77F5-BE2520FD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08" y="4623314"/>
            <a:ext cx="1398696" cy="104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92DC7-7981-30EB-8C2B-741DBE7EC0EB}"/>
              </a:ext>
            </a:extLst>
          </p:cNvPr>
          <p:cNvSpPr txBox="1"/>
          <p:nvPr/>
        </p:nvSpPr>
        <p:spPr>
          <a:xfrm>
            <a:off x="803275" y="1862930"/>
            <a:ext cx="3038944" cy="303107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개발 환경</a:t>
            </a:r>
            <a:endParaRPr lang="en-US" altLang="ko-KR" sz="2400" dirty="0">
              <a:solidFill>
                <a:srgbClr val="532476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CAA115-9CFF-C062-FC9C-B7A8D899687B}"/>
              </a:ext>
            </a:extLst>
          </p:cNvPr>
          <p:cNvSpPr txBox="1"/>
          <p:nvPr/>
        </p:nvSpPr>
        <p:spPr>
          <a:xfrm>
            <a:off x="921839" y="2353215"/>
            <a:ext cx="4832971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벡엔드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FDA15-498D-BA4A-E9DC-2F25A4D97611}"/>
              </a:ext>
            </a:extLst>
          </p:cNvPr>
          <p:cNvSpPr txBox="1"/>
          <p:nvPr/>
        </p:nvSpPr>
        <p:spPr>
          <a:xfrm>
            <a:off x="5968538" y="2348434"/>
            <a:ext cx="2931664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프론트 엔드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6BDE4-0D15-CA2C-C00F-2A21582E953E}"/>
              </a:ext>
            </a:extLst>
          </p:cNvPr>
          <p:cNvSpPr txBox="1"/>
          <p:nvPr/>
        </p:nvSpPr>
        <p:spPr>
          <a:xfrm>
            <a:off x="9111115" y="2353215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형상관리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01DCB-6229-FAA1-4C22-1EE9E746DFE3}"/>
              </a:ext>
            </a:extLst>
          </p:cNvPr>
          <p:cNvSpPr txBox="1"/>
          <p:nvPr/>
        </p:nvSpPr>
        <p:spPr>
          <a:xfrm>
            <a:off x="9111115" y="4169224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배포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4BB676-EA21-E748-CC2A-24D59BA57CB3}"/>
              </a:ext>
            </a:extLst>
          </p:cNvPr>
          <p:cNvSpPr txBox="1"/>
          <p:nvPr/>
        </p:nvSpPr>
        <p:spPr>
          <a:xfrm>
            <a:off x="921839" y="4103498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JDK 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1FCDB0-6D89-FBBC-92F2-7141C0EA0C0B}"/>
              </a:ext>
            </a:extLst>
          </p:cNvPr>
          <p:cNvSpPr txBox="1"/>
          <p:nvPr/>
        </p:nvSpPr>
        <p:spPr>
          <a:xfrm>
            <a:off x="921838" y="5556414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Spring Boat 3.2.4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A76FC7-BCC4-7DD2-EFBF-5D5E1FC5827C}"/>
              </a:ext>
            </a:extLst>
          </p:cNvPr>
          <p:cNvSpPr txBox="1"/>
          <p:nvPr/>
        </p:nvSpPr>
        <p:spPr>
          <a:xfrm>
            <a:off x="3460963" y="4103498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프리젠테이션 4 Regular" pitchFamily="2" charset="-127"/>
                <a:ea typeface="프리젠테이션 4 Regular" pitchFamily="2" charset="-127"/>
              </a:rPr>
              <a:t>MariaDB 11.3</a:t>
            </a:r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6F95EE-310B-FE19-1943-38F394CE5FCB}"/>
              </a:ext>
            </a:extLst>
          </p:cNvPr>
          <p:cNvSpPr txBox="1"/>
          <p:nvPr/>
        </p:nvSpPr>
        <p:spPr>
          <a:xfrm>
            <a:off x="3434588" y="5555248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프리젠테이션 4 Regular" pitchFamily="2" charset="-127"/>
                <a:ea typeface="프리젠테이션 4 Regular" pitchFamily="2" charset="-127"/>
              </a:rPr>
              <a:t>Redis 7.2.4</a:t>
            </a:r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AA2CB2-CF5A-4B70-6120-F2CF49296E76}"/>
              </a:ext>
            </a:extLst>
          </p:cNvPr>
          <p:cNvSpPr txBox="1"/>
          <p:nvPr/>
        </p:nvSpPr>
        <p:spPr>
          <a:xfrm>
            <a:off x="6312412" y="4170206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프리젠테이션 4 Regular" pitchFamily="2" charset="-127"/>
                <a:ea typeface="프리젠테이션 4 Regular" pitchFamily="2" charset="-127"/>
              </a:rPr>
              <a:t>Vue 3.4.21</a:t>
            </a:r>
            <a:endParaRPr lang="en-US" altLang="ko-KR" sz="1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59B220-3177-D2AA-548F-005A3F823211}"/>
              </a:ext>
            </a:extLst>
          </p:cNvPr>
          <p:cNvSpPr txBox="1"/>
          <p:nvPr/>
        </p:nvSpPr>
        <p:spPr>
          <a:xfrm>
            <a:off x="6312411" y="5555248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프리젠테이션 4 Regular" pitchFamily="2" charset="-127"/>
                <a:ea typeface="프리젠테이션 4 Regular" pitchFamily="2" charset="-127"/>
              </a:rPr>
              <a:t>Vuetify</a:t>
            </a:r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 3.5.16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6592B2-E7AF-879C-FEB4-A4E916BA5428}"/>
              </a:ext>
            </a:extLst>
          </p:cNvPr>
          <p:cNvSpPr txBox="1"/>
          <p:nvPr/>
        </p:nvSpPr>
        <p:spPr>
          <a:xfrm>
            <a:off x="9111114" y="3708664"/>
            <a:ext cx="2241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프리젠테이션 4 Regular" pitchFamily="2" charset="-127"/>
                <a:ea typeface="프리젠테이션 4 Regular" pitchFamily="2" charset="-127"/>
              </a:rPr>
              <a:t>Git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414B4E-7EEB-0542-D1A8-BF3F418158C7}"/>
              </a:ext>
            </a:extLst>
          </p:cNvPr>
          <p:cNvSpPr txBox="1"/>
          <p:nvPr/>
        </p:nvSpPr>
        <p:spPr>
          <a:xfrm>
            <a:off x="9199399" y="5555248"/>
            <a:ext cx="1082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AWS</a:t>
            </a:r>
          </a:p>
        </p:txBody>
      </p:sp>
      <p:pic>
        <p:nvPicPr>
          <p:cNvPr id="2050" name="Picture 2" descr="GitHub Actions · GitHub">
            <a:extLst>
              <a:ext uri="{FF2B5EF4-FFF2-40B4-BE49-F238E27FC236}">
                <a16:creationId xmlns:a16="http://schemas.microsoft.com/office/drawing/2014/main" id="{F3F75502-1832-1D61-425F-D35955FD5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622" y="4677575"/>
            <a:ext cx="853471" cy="85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D8800-728C-8804-7297-F733570105BA}"/>
              </a:ext>
            </a:extLst>
          </p:cNvPr>
          <p:cNvSpPr txBox="1"/>
          <p:nvPr/>
        </p:nvSpPr>
        <p:spPr>
          <a:xfrm>
            <a:off x="10305286" y="5555248"/>
            <a:ext cx="119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프리젠테이션 4 Regular" pitchFamily="2" charset="-127"/>
                <a:ea typeface="프리젠테이션 4 Regular" pitchFamily="2" charset="-127"/>
              </a:rPr>
              <a:t>Git actions</a:t>
            </a:r>
          </a:p>
        </p:txBody>
      </p:sp>
    </p:spTree>
    <p:extLst>
      <p:ext uri="{BB962C8B-B14F-4D97-AF65-F5344CB8AC3E}">
        <p14:creationId xmlns:p14="http://schemas.microsoft.com/office/powerpoint/2010/main" val="34823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85C4758-58FC-181F-EAC6-659E64013A33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팀원 소개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DC0547-4C0F-1327-AE04-32E78122A5DD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5A922E-473B-7574-D6A3-A3D14B8A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6522"/>
            <a:ext cx="1257527" cy="933886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2B77D07F-3016-A11B-6D36-3F0135289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82408"/>
              </p:ext>
            </p:extLst>
          </p:nvPr>
        </p:nvGraphicFramePr>
        <p:xfrm>
          <a:off x="1315025" y="3452078"/>
          <a:ext cx="966968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413">
                  <a:extLst>
                    <a:ext uri="{9D8B030D-6E8A-4147-A177-3AD203B41FA5}">
                      <a16:colId xmlns:a16="http://schemas.microsoft.com/office/drawing/2014/main" val="896620123"/>
                    </a:ext>
                  </a:extLst>
                </a:gridCol>
                <a:gridCol w="1701328">
                  <a:extLst>
                    <a:ext uri="{9D8B030D-6E8A-4147-A177-3AD203B41FA5}">
                      <a16:colId xmlns:a16="http://schemas.microsoft.com/office/drawing/2014/main" val="632071020"/>
                    </a:ext>
                  </a:extLst>
                </a:gridCol>
                <a:gridCol w="1827485">
                  <a:extLst>
                    <a:ext uri="{9D8B030D-6E8A-4147-A177-3AD203B41FA5}">
                      <a16:colId xmlns:a16="http://schemas.microsoft.com/office/drawing/2014/main" val="2068013670"/>
                    </a:ext>
                  </a:extLst>
                </a:gridCol>
                <a:gridCol w="1827485">
                  <a:extLst>
                    <a:ext uri="{9D8B030D-6E8A-4147-A177-3AD203B41FA5}">
                      <a16:colId xmlns:a16="http://schemas.microsoft.com/office/drawing/2014/main" val="1910849745"/>
                    </a:ext>
                  </a:extLst>
                </a:gridCol>
                <a:gridCol w="1827485">
                  <a:extLst>
                    <a:ext uri="{9D8B030D-6E8A-4147-A177-3AD203B41FA5}">
                      <a16:colId xmlns:a16="http://schemas.microsoft.com/office/drawing/2014/main" val="2796186081"/>
                    </a:ext>
                  </a:extLst>
                </a:gridCol>
                <a:gridCol w="1827485">
                  <a:extLst>
                    <a:ext uri="{9D8B030D-6E8A-4147-A177-3AD203B41FA5}">
                      <a16:colId xmlns:a16="http://schemas.microsoft.com/office/drawing/2014/main" val="2697511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5324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조경남</a:t>
                      </a:r>
                    </a:p>
                  </a:txBody>
                  <a:tcPr anchor="ctr">
                    <a:solidFill>
                      <a:srgbClr val="5324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박성준</a:t>
                      </a:r>
                    </a:p>
                  </a:txBody>
                  <a:tcPr anchor="ctr">
                    <a:solidFill>
                      <a:srgbClr val="5324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한희준</a:t>
                      </a:r>
                    </a:p>
                  </a:txBody>
                  <a:tcPr anchor="ctr">
                    <a:solidFill>
                      <a:srgbClr val="5324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조훈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solidFill>
                      <a:srgbClr val="5324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양재연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멘토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anchor="ctr">
                    <a:solidFill>
                      <a:srgbClr val="532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01359"/>
                  </a:ext>
                </a:extLst>
              </a:tr>
              <a:tr h="61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프리젠테이션 4 Regular" pitchFamily="2" charset="-127"/>
                          <a:ea typeface="프리젠테이션 4 Regular" pitchFamily="2" charset="-127"/>
                        </a:rPr>
                        <a:t>wbs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요구사항 명세서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인터페이스 설계서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요구사항 명세서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인터페이스 설계서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TDD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요구사항 명세서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인터페이스 설계서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요구사항 명세서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인터페이스 설계서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단위테스트 명세서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도메인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서비스 피드백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ERD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작성 시 주의점 피드백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9435303"/>
                  </a:ext>
                </a:extLst>
              </a:tr>
              <a:tr h="61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프리젠테이션 4 Regular" pitchFamily="2" charset="-127"/>
                          <a:ea typeface="프리젠테이션 4 Regular" pitchFamily="2" charset="-127"/>
                        </a:rPr>
                        <a:t>벡엔드</a:t>
                      </a:r>
                      <a:endParaRPr lang="ko-KR" altLang="en-US" sz="15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캘린더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게시판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팀 개발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로그인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통계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팀 개발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사원 관리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팀 관리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엑셀 다운로드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FCM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알림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아마존 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SNS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계약 관리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배치 프로그램의 용도와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사용 방법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API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데이터의 보안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634978"/>
                  </a:ext>
                </a:extLst>
              </a:tr>
              <a:tr h="464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프론트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캘린더 서비스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팀 개발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사용자 관련 페이지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마이페이지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)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레이아웃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사원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팀 관련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알림 관련 헤더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게시판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계약 관련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화면 구성 시 주의점 피드백</a:t>
                      </a:r>
                      <a:endParaRPr lang="en-US" altLang="ko-KR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Ui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</a:t>
                      </a:r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UX </a:t>
                      </a:r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테스트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62670"/>
                  </a:ext>
                </a:extLst>
              </a:tr>
              <a:tr h="270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배포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AWS EKS , git actions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AWS S3, ECR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-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-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배포 통합 테스트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76529"/>
                  </a:ext>
                </a:extLst>
              </a:tr>
            </a:tbl>
          </a:graphicData>
        </a:graphic>
      </p:graphicFrame>
      <p:pic>
        <p:nvPicPr>
          <p:cNvPr id="1026" name="Picture 2" descr="@GyeongNam">
            <a:extLst>
              <a:ext uri="{FF2B5EF4-FFF2-40B4-BE49-F238E27FC236}">
                <a16:creationId xmlns:a16="http://schemas.microsoft.com/office/drawing/2014/main" id="{849E5360-A8AB-065D-9A53-E39A61997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09" y="1998687"/>
            <a:ext cx="1277736" cy="126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ew J-unStiN's full-sized avatar">
            <a:extLst>
              <a:ext uri="{FF2B5EF4-FFF2-40B4-BE49-F238E27FC236}">
                <a16:creationId xmlns:a16="http://schemas.microsoft.com/office/drawing/2014/main" id="{52887F2A-CBE7-1789-0829-8DDB9FAE3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903" y="2001386"/>
            <a:ext cx="1293853" cy="12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B70A37-9A94-259D-AE7B-750B102A1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17221" r="8334" b="22231"/>
          <a:stretch/>
        </p:blipFill>
        <p:spPr>
          <a:xfrm>
            <a:off x="5750514" y="2001738"/>
            <a:ext cx="1277736" cy="12688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DFFF73-EFA1-CD4D-9E93-2EB9B0DC4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1"/>
          <a:stretch/>
        </p:blipFill>
        <p:spPr>
          <a:xfrm>
            <a:off x="7554008" y="2001386"/>
            <a:ext cx="1295493" cy="1295390"/>
          </a:xfrm>
          <a:prstGeom prst="rect">
            <a:avLst/>
          </a:prstGeom>
        </p:spPr>
      </p:pic>
      <p:pic>
        <p:nvPicPr>
          <p:cNvPr id="2" name="Picture 2" descr="한화시스템 - Hanwha Systems">
            <a:extLst>
              <a:ext uri="{FF2B5EF4-FFF2-40B4-BE49-F238E27FC236}">
                <a16:creationId xmlns:a16="http://schemas.microsoft.com/office/drawing/2014/main" id="{A07FA96D-70E3-1233-6F76-69B8D963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500" y="1998687"/>
            <a:ext cx="1293853" cy="129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480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A5E68C6-FD93-B281-E3C8-A7D86631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53" y="4266493"/>
            <a:ext cx="2896943" cy="18078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4B537F-BD4C-F005-1D60-A24171993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" t="3602" r="2876" b="3369"/>
          <a:stretch/>
        </p:blipFill>
        <p:spPr>
          <a:xfrm>
            <a:off x="3888268" y="4266494"/>
            <a:ext cx="3130494" cy="1807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5305E-9038-7C4B-1BAB-010BA3D7B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" t="2538" r="2888" b="2873"/>
          <a:stretch/>
        </p:blipFill>
        <p:spPr>
          <a:xfrm>
            <a:off x="918753" y="1780247"/>
            <a:ext cx="2896943" cy="24324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4D6641-45D2-919C-AA32-ACE9746B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268" y="1780247"/>
            <a:ext cx="3126792" cy="2432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기획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6522"/>
            <a:ext cx="1257527" cy="9338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E836DA-8DBF-275E-98EE-6CC7CBAA9290}"/>
              </a:ext>
            </a:extLst>
          </p:cNvPr>
          <p:cNvGrpSpPr/>
          <p:nvPr/>
        </p:nvGrpSpPr>
        <p:grpSpPr>
          <a:xfrm>
            <a:off x="8294499" y="1804536"/>
            <a:ext cx="2241098" cy="2677828"/>
            <a:chOff x="1752484" y="5301832"/>
            <a:chExt cx="2283353" cy="26778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0A0F56-7EE4-DCF6-695B-218BA9ADD4C6}"/>
                </a:ext>
              </a:extLst>
            </p:cNvPr>
            <p:cNvSpPr txBox="1"/>
            <p:nvPr/>
          </p:nvSpPr>
          <p:spPr>
            <a:xfrm>
              <a:off x="1752484" y="5301832"/>
              <a:ext cx="2283353" cy="340519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WBS</a:t>
              </a:r>
              <a:endPara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D26754-B6C9-233C-F0FA-B2D2CDCC35D2}"/>
                </a:ext>
              </a:extLst>
            </p:cNvPr>
            <p:cNvSpPr txBox="1"/>
            <p:nvPr/>
          </p:nvSpPr>
          <p:spPr>
            <a:xfrm>
              <a:off x="1752484" y="5886159"/>
              <a:ext cx="2283353" cy="340519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요구사항 명세서</a:t>
              </a:r>
              <a:endPara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E66EFD-F39F-911D-0248-B1ED86F8F2BA}"/>
                </a:ext>
              </a:extLst>
            </p:cNvPr>
            <p:cNvSpPr txBox="1"/>
            <p:nvPr/>
          </p:nvSpPr>
          <p:spPr>
            <a:xfrm>
              <a:off x="1752484" y="6470486"/>
              <a:ext cx="2283353" cy="340519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ERD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4FEF38-7AC5-0DF5-F2AD-ECF14E6D4FD1}"/>
                </a:ext>
              </a:extLst>
            </p:cNvPr>
            <p:cNvSpPr txBox="1"/>
            <p:nvPr/>
          </p:nvSpPr>
          <p:spPr>
            <a:xfrm>
              <a:off x="1752484" y="7054813"/>
              <a:ext cx="2283353" cy="340519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화면 구성</a:t>
              </a:r>
              <a:endPara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7F6E31-9ED6-99A6-0930-31C5788447E5}"/>
                </a:ext>
              </a:extLst>
            </p:cNvPr>
            <p:cNvSpPr txBox="1"/>
            <p:nvPr/>
          </p:nvSpPr>
          <p:spPr>
            <a:xfrm>
              <a:off x="1752484" y="7639141"/>
              <a:ext cx="2283353" cy="340519"/>
            </a:xfrm>
            <a:prstGeom prst="roundRect">
              <a:avLst>
                <a:gd name="adj" fmla="val 16667"/>
              </a:avLst>
            </a:prstGeom>
            <a:solidFill>
              <a:srgbClr val="53247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API </a:t>
              </a:r>
              <a:r>
                <a:rPr lang="ko-KR" altLang="en-US" sz="14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명세서</a:t>
              </a:r>
              <a:endPara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17" name="TextBox 16">
            <a:hlinkClick r:id="rId7"/>
            <a:extLst>
              <a:ext uri="{FF2B5EF4-FFF2-40B4-BE49-F238E27FC236}">
                <a16:creationId xmlns:a16="http://schemas.microsoft.com/office/drawing/2014/main" id="{0B06D6DC-62A8-D41B-3060-9DF6ADE79A58}"/>
              </a:ext>
            </a:extLst>
          </p:cNvPr>
          <p:cNvSpPr txBox="1"/>
          <p:nvPr/>
        </p:nvSpPr>
        <p:spPr>
          <a:xfrm>
            <a:off x="7333134" y="5146867"/>
            <a:ext cx="416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프리젠테이션 4 Regular" pitchFamily="2" charset="-127"/>
                <a:ea typeface="프리젠테이션 4 Regular" pitchFamily="2" charset="-127"/>
                <a:hlinkClick r:id="rId7"/>
              </a:rPr>
              <a:t>https://github.com/beyond-sw-camp/be03-fin-6team-Alioth</a:t>
            </a:r>
            <a:endParaRPr lang="en-US" altLang="ko-KR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72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4A4A7-B7E1-D41D-ACCF-70841FA9F27B}"/>
              </a:ext>
            </a:extLst>
          </p:cNvPr>
          <p:cNvSpPr txBox="1"/>
          <p:nvPr/>
        </p:nvSpPr>
        <p:spPr>
          <a:xfrm>
            <a:off x="803275" y="586522"/>
            <a:ext cx="3971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532476"/>
                </a:solidFill>
                <a:latin typeface="열정그자체" panose="020B0600000101010101" pitchFamily="50" charset="-127"/>
                <a:ea typeface="열정그자체" panose="020B0600000101010101" pitchFamily="50" charset="-127"/>
              </a:rPr>
              <a:t>프로젝트 개발</a:t>
            </a:r>
            <a:endParaRPr lang="en-US" altLang="ko-KR" sz="6000" dirty="0">
              <a:solidFill>
                <a:srgbClr val="532476"/>
              </a:solidFill>
              <a:latin typeface="열정그자체" panose="020B0600000101010101" pitchFamily="50" charset="-127"/>
              <a:ea typeface="열정그자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F6E0C-1E2D-585F-D91F-9CFE37256C9F}"/>
              </a:ext>
            </a:extLst>
          </p:cNvPr>
          <p:cNvSpPr/>
          <p:nvPr/>
        </p:nvSpPr>
        <p:spPr>
          <a:xfrm>
            <a:off x="0" y="0"/>
            <a:ext cx="12192000" cy="466026"/>
          </a:xfrm>
          <a:prstGeom prst="rect">
            <a:avLst/>
          </a:prstGeom>
          <a:solidFill>
            <a:srgbClr val="5324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1B80B2-59EE-AF57-F388-93E9F701E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0" b="11240"/>
          <a:stretch/>
        </p:blipFill>
        <p:spPr>
          <a:xfrm>
            <a:off x="10094686" y="589233"/>
            <a:ext cx="1257527" cy="933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92DC7-7981-30EB-8C2B-741DBE7EC0EB}"/>
              </a:ext>
            </a:extLst>
          </p:cNvPr>
          <p:cNvSpPr txBox="1"/>
          <p:nvPr/>
        </p:nvSpPr>
        <p:spPr>
          <a:xfrm>
            <a:off x="803274" y="1776961"/>
            <a:ext cx="4073525" cy="264309"/>
          </a:xfrm>
          <a:prstGeom prst="roundRect">
            <a:avLst>
              <a:gd name="adj" fmla="val 50000"/>
            </a:avLst>
          </a:prstGeom>
          <a:noFill/>
          <a:ln w="15875">
            <a:noFill/>
          </a:ln>
        </p:spPr>
        <p:txBody>
          <a:bodyPr wrap="square" rtlCol="0" anchor="ctr">
            <a:noAutofit/>
          </a:bodyPr>
          <a:lstStyle/>
          <a:p>
            <a:r>
              <a:rPr lang="ko-KR" altLang="en-US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사용 기술 </a:t>
            </a:r>
            <a:r>
              <a:rPr lang="en-US" altLang="ko-KR" sz="2400" dirty="0">
                <a:solidFill>
                  <a:srgbClr val="532476"/>
                </a:solidFill>
                <a:latin typeface="프리젠테이션 8 ExtraBold" pitchFamily="2" charset="-127"/>
                <a:ea typeface="프리젠테이션 8 ExtraBold" pitchFamily="2" charset="-127"/>
              </a:rPr>
              <a:t>– SPRING BATCH</a:t>
            </a:r>
          </a:p>
        </p:txBody>
      </p:sp>
      <p:pic>
        <p:nvPicPr>
          <p:cNvPr id="1026" name="Picture 2" descr="스프링 배치 | 정수원 - 인프런">
            <a:extLst>
              <a:ext uri="{FF2B5EF4-FFF2-40B4-BE49-F238E27FC236}">
                <a16:creationId xmlns:a16="http://schemas.microsoft.com/office/drawing/2014/main" id="{7DA1B39E-875D-23EB-7334-54F8CF25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19" y="707647"/>
            <a:ext cx="4729999" cy="214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1E334A-FEF0-4AC7-EB50-03F8FC35D700}"/>
              </a:ext>
            </a:extLst>
          </p:cNvPr>
          <p:cNvSpPr txBox="1"/>
          <p:nvPr/>
        </p:nvSpPr>
        <p:spPr>
          <a:xfrm>
            <a:off x="5251141" y="3110584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사원 순위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BA4FB-8DF5-8264-6DE3-665E35C1686B}"/>
              </a:ext>
            </a:extLst>
          </p:cNvPr>
          <p:cNvSpPr txBox="1"/>
          <p:nvPr/>
        </p:nvSpPr>
        <p:spPr>
          <a:xfrm>
            <a:off x="5251141" y="3694911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상품별 순위</a:t>
            </a:r>
            <a:endParaRPr lang="en-US" altLang="ko-KR" sz="14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C5EFD-D013-F7CC-218D-3CFC5947C14F}"/>
              </a:ext>
            </a:extLst>
          </p:cNvPr>
          <p:cNvSpPr txBox="1"/>
          <p:nvPr/>
        </p:nvSpPr>
        <p:spPr>
          <a:xfrm>
            <a:off x="5251141" y="4279238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사원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금액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계약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90484-A5FD-5CBF-6A62-F8DC4B6968F0}"/>
              </a:ext>
            </a:extLst>
          </p:cNvPr>
          <p:cNvSpPr txBox="1"/>
          <p:nvPr/>
        </p:nvSpPr>
        <p:spPr>
          <a:xfrm>
            <a:off x="5251141" y="4863565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팀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금액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계약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85D6C-E4D2-3534-BBA7-76069F969703}"/>
              </a:ext>
            </a:extLst>
          </p:cNvPr>
          <p:cNvSpPr txBox="1"/>
          <p:nvPr/>
        </p:nvSpPr>
        <p:spPr>
          <a:xfrm>
            <a:off x="5251141" y="5447893"/>
            <a:ext cx="2241098" cy="340519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전사 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금액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계약</a:t>
            </a:r>
            <a:r>
              <a:rPr lang="en-US" altLang="ko-KR" sz="14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CB9C61-5460-4256-26EE-9D7D0261FE00}"/>
              </a:ext>
            </a:extLst>
          </p:cNvPr>
          <p:cNvGrpSpPr/>
          <p:nvPr/>
        </p:nvGrpSpPr>
        <p:grpSpPr>
          <a:xfrm>
            <a:off x="3825205" y="4075678"/>
            <a:ext cx="977945" cy="787887"/>
            <a:chOff x="4294943" y="1270835"/>
            <a:chExt cx="2048089" cy="972048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1" name="Arrow: Chevron 80">
              <a:extLst>
                <a:ext uri="{FF2B5EF4-FFF2-40B4-BE49-F238E27FC236}">
                  <a16:creationId xmlns:a16="http://schemas.microsoft.com/office/drawing/2014/main" id="{336312FD-F45F-1997-951E-D931073FA200}"/>
                </a:ext>
              </a:extLst>
            </p:cNvPr>
            <p:cNvSpPr/>
            <p:nvPr/>
          </p:nvSpPr>
          <p:spPr>
            <a:xfrm>
              <a:off x="4294943" y="1270835"/>
              <a:ext cx="2048089" cy="972048"/>
            </a:xfrm>
            <a:prstGeom prst="chevron">
              <a:avLst>
                <a:gd name="adj" fmla="val 33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marL="0" marR="0" lv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ID" altLang="ko-KR" sz="7100" b="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Calibri"/>
                <a:ea typeface="굴림"/>
                <a:cs typeface="+mn-cs"/>
              </a:endParaRPr>
            </a:p>
          </p:txBody>
        </p:sp>
        <p:sp>
          <p:nvSpPr>
            <p:cNvPr id="42" name="TextBox 63">
              <a:extLst>
                <a:ext uri="{FF2B5EF4-FFF2-40B4-BE49-F238E27FC236}">
                  <a16:creationId xmlns:a16="http://schemas.microsoft.com/office/drawing/2014/main" id="{B0EE287A-8501-9F8A-2990-18D2A9E6FC84}"/>
                </a:ext>
              </a:extLst>
            </p:cNvPr>
            <p:cNvSpPr txBox="1"/>
            <p:nvPr/>
          </p:nvSpPr>
          <p:spPr>
            <a:xfrm>
              <a:off x="4803538" y="1432166"/>
              <a:ext cx="1030897" cy="72146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normalizeH="0" baseline="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하루</a:t>
              </a:r>
              <a:endParaRPr kumimoji="0" lang="en-US" altLang="ko-KR" sz="1600" b="0" i="0" u="none" strike="noStrike" kern="1200" cap="none" normalizeH="0" baseline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정산</a:t>
              </a:r>
              <a:endParaRPr kumimoji="0" lang="en-US" sz="1600" b="0" i="0" u="none" strike="noStrike" kern="1200" cap="none" normalizeH="0" baseline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BC46828-8FF2-9152-7033-3C25154BF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249" y="3546061"/>
            <a:ext cx="1522882" cy="1584344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2005150B-453A-411E-ECA7-15A1E5ED09EA}"/>
              </a:ext>
            </a:extLst>
          </p:cNvPr>
          <p:cNvGrpSpPr/>
          <p:nvPr/>
        </p:nvGrpSpPr>
        <p:grpSpPr>
          <a:xfrm>
            <a:off x="8145313" y="4104887"/>
            <a:ext cx="977945" cy="787887"/>
            <a:chOff x="4294943" y="1270835"/>
            <a:chExt cx="2048089" cy="972048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6" name="Arrow: Chevron 80">
              <a:extLst>
                <a:ext uri="{FF2B5EF4-FFF2-40B4-BE49-F238E27FC236}">
                  <a16:creationId xmlns:a16="http://schemas.microsoft.com/office/drawing/2014/main" id="{FF589255-D07F-E769-BC6A-8BB38E428336}"/>
                </a:ext>
              </a:extLst>
            </p:cNvPr>
            <p:cNvSpPr/>
            <p:nvPr/>
          </p:nvSpPr>
          <p:spPr>
            <a:xfrm>
              <a:off x="4294943" y="1270835"/>
              <a:ext cx="2048089" cy="972048"/>
            </a:xfrm>
            <a:prstGeom prst="chevron">
              <a:avLst>
                <a:gd name="adj" fmla="val 33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marL="0" marR="0" lvl="0" indent="0" algn="ctr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0" lang="en-ID" altLang="ko-KR" sz="7100" b="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Calibri"/>
                <a:ea typeface="굴림"/>
                <a:cs typeface="+mn-cs"/>
              </a:endParaRPr>
            </a:p>
          </p:txBody>
        </p:sp>
        <p:sp>
          <p:nvSpPr>
            <p:cNvPr id="57" name="TextBox 63">
              <a:extLst>
                <a:ext uri="{FF2B5EF4-FFF2-40B4-BE49-F238E27FC236}">
                  <a16:creationId xmlns:a16="http://schemas.microsoft.com/office/drawing/2014/main" id="{A2143108-EB79-9162-87AB-50231A8A138D}"/>
                </a:ext>
              </a:extLst>
            </p:cNvPr>
            <p:cNvSpPr txBox="1"/>
            <p:nvPr/>
          </p:nvSpPr>
          <p:spPr>
            <a:xfrm>
              <a:off x="4803538" y="1492817"/>
              <a:ext cx="1030898" cy="721461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  <a:cs typeface="Poppins SemiBold"/>
                </a:rPr>
                <a:t>제공</a:t>
              </a:r>
              <a:endParaRPr kumimoji="0" lang="en-US" altLang="ko-KR" sz="1600" b="0" i="0" u="none" strike="noStrike" kern="1200" cap="none" normalizeH="0" baseline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  <a:p>
              <a:pPr marL="0" marR="0" lvl="0" indent="0" algn="ctr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en-US" sz="1600" b="0" i="0" u="none" strike="noStrike" kern="1200" cap="none" normalizeH="0" baseline="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  <a:cs typeface="Poppins SemiBold"/>
              </a:endParaRP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2027155-7B1A-62D2-9358-FAF653474C23}"/>
              </a:ext>
            </a:extLst>
          </p:cNvPr>
          <p:cNvSpPr/>
          <p:nvPr/>
        </p:nvSpPr>
        <p:spPr>
          <a:xfrm>
            <a:off x="819363" y="3921948"/>
            <a:ext cx="2557851" cy="1584344"/>
          </a:xfrm>
          <a:prstGeom prst="roundRect">
            <a:avLst>
              <a:gd name="adj" fmla="val 19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767DC6-56AA-8B69-E716-C12151DCBC34}"/>
              </a:ext>
            </a:extLst>
          </p:cNvPr>
          <p:cNvSpPr txBox="1"/>
          <p:nvPr/>
        </p:nvSpPr>
        <p:spPr>
          <a:xfrm>
            <a:off x="819363" y="3547377"/>
            <a:ext cx="2557851" cy="374571"/>
          </a:xfrm>
          <a:prstGeom prst="roundRect">
            <a:avLst>
              <a:gd name="adj" fmla="val 16667"/>
            </a:avLst>
          </a:prstGeom>
          <a:solidFill>
            <a:srgbClr val="532476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계약 데이터</a:t>
            </a:r>
            <a:endParaRPr lang="en-US" altLang="ko-KR" sz="16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1907E1-E4E1-88D3-9634-90BE9699E511}"/>
              </a:ext>
            </a:extLst>
          </p:cNvPr>
          <p:cNvSpPr txBox="1"/>
          <p:nvPr/>
        </p:nvSpPr>
        <p:spPr>
          <a:xfrm>
            <a:off x="918117" y="4029806"/>
            <a:ext cx="2360342" cy="136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금액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개수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보험 상품 분류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상태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신규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해지</a:t>
            </a:r>
            <a:r>
              <a:rPr lang="en-US" altLang="ko-KR" sz="1400" b="1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400" b="1" dirty="0">
                <a:latin typeface="프리젠테이션 4 Regular" pitchFamily="2" charset="-127"/>
                <a:ea typeface="프리젠테이션 4 Regular" pitchFamily="2" charset="-127"/>
              </a:rPr>
              <a:t>날짜</a:t>
            </a:r>
            <a:endParaRPr lang="en-US" altLang="ko-KR" sz="1400" b="1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45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780</Words>
  <Application>Microsoft Office PowerPoint</Application>
  <PresentationFormat>와이드스크린</PresentationFormat>
  <Paragraphs>258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열정그자체</vt:lpstr>
      <vt:lpstr>프리젠테이션 6 SemiBold</vt:lpstr>
      <vt:lpstr>Arial</vt:lpstr>
      <vt:lpstr>굴림</vt:lpstr>
      <vt:lpstr>Calibri</vt:lpstr>
      <vt:lpstr>프리젠테이션 4 Regular</vt:lpstr>
      <vt:lpstr>맑은 고딕</vt:lpstr>
      <vt:lpstr>프리젠테이션 8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조경남</dc:creator>
  <cp:lastModifiedBy>조경남</cp:lastModifiedBy>
  <cp:revision>115</cp:revision>
  <dcterms:created xsi:type="dcterms:W3CDTF">2024-04-29T00:17:36Z</dcterms:created>
  <dcterms:modified xsi:type="dcterms:W3CDTF">2024-05-10T07:53:02Z</dcterms:modified>
</cp:coreProperties>
</file>